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E7E8"/>
    <a:srgbClr val="243CB2"/>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112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9DD7BB-F3E3-4DF8-8DB3-5B27528612E5}" type="datetimeFigureOut">
              <a:rPr lang="pl-PL" smtClean="0"/>
              <a:pPr/>
              <a:t>2009-01-26</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F0D6E6-7F86-4116-8728-680C7459657D}"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8CF0D6E6-7F86-4116-8728-680C7459657D}" type="slidenum">
              <a:rPr lang="pl-PL" smtClean="0"/>
              <a:pPr/>
              <a:t>1</a:t>
            </a:fld>
            <a:endParaRPr lang="pl-P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eaLnBrk="1" hangingPunct="1"/>
            <a:r>
              <a:rPr lang="en-US" dirty="0" smtClean="0"/>
              <a:t>List satellite names and dates that have explored your planet.</a:t>
            </a:r>
          </a:p>
          <a:p>
            <a:pPr eaLnBrk="1" hangingPunct="1"/>
            <a:r>
              <a:rPr lang="en-US" dirty="0" smtClean="0"/>
              <a:t>Include a photo (with a caption that describes the mission) of at least one of the satellites that has visited your planet. </a:t>
            </a:r>
          </a:p>
          <a:p>
            <a:pPr eaLnBrk="1" hangingPunct="1"/>
            <a:r>
              <a:rPr lang="en-US" dirty="0" smtClean="0"/>
              <a:t>Add more slides if you need to.</a:t>
            </a:r>
          </a:p>
          <a:p>
            <a:endParaRPr kumimoji="1" lang="ja-JP" altLang="en-US" dirty="0"/>
          </a:p>
        </p:txBody>
      </p:sp>
      <p:sp>
        <p:nvSpPr>
          <p:cNvPr id="4" name="スライド番号プレースホルダ 3"/>
          <p:cNvSpPr>
            <a:spLocks noGrp="1"/>
          </p:cNvSpPr>
          <p:nvPr>
            <p:ph type="sldNum" sz="quarter" idx="10"/>
          </p:nvPr>
        </p:nvSpPr>
        <p:spPr/>
        <p:txBody>
          <a:bodyPr/>
          <a:lstStyle/>
          <a:p>
            <a:fld id="{8CF0D6E6-7F86-4116-8728-680C7459657D}" type="slidenum">
              <a:rPr lang="pl-PL" smtClean="0"/>
              <a:pPr/>
              <a:t>10</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eaLnBrk="1" hangingPunct="1"/>
            <a:r>
              <a:rPr lang="en-US" dirty="0" smtClean="0"/>
              <a:t>Who discovered your planet? When? How? Where?</a:t>
            </a:r>
          </a:p>
          <a:p>
            <a:pPr eaLnBrk="1" hangingPunct="1"/>
            <a:r>
              <a:rPr lang="en-US" dirty="0" smtClean="0"/>
              <a:t>Describe how the planet got its name.</a:t>
            </a:r>
          </a:p>
          <a:p>
            <a:pPr eaLnBrk="1" hangingPunct="1"/>
            <a:r>
              <a:rPr lang="en-US" dirty="0" smtClean="0"/>
              <a:t>Place a photo (with a caption) of the planet symbol and if possible, the discoverer as well.</a:t>
            </a:r>
          </a:p>
          <a:p>
            <a:endParaRPr lang="pl-PL" dirty="0"/>
          </a:p>
        </p:txBody>
      </p:sp>
      <p:sp>
        <p:nvSpPr>
          <p:cNvPr id="4" name="Symbol zastępczy numeru slajdu 3"/>
          <p:cNvSpPr>
            <a:spLocks noGrp="1"/>
          </p:cNvSpPr>
          <p:nvPr>
            <p:ph type="sldNum" sz="quarter" idx="10"/>
          </p:nvPr>
        </p:nvSpPr>
        <p:spPr/>
        <p:txBody>
          <a:bodyPr/>
          <a:lstStyle/>
          <a:p>
            <a:fld id="{8CF0D6E6-7F86-4116-8728-680C7459657D}" type="slidenum">
              <a:rPr lang="pl-PL" smtClean="0"/>
              <a:pPr/>
              <a:t>2</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eaLnBrk="1" hangingPunct="1"/>
            <a:r>
              <a:rPr lang="en-US" dirty="0" smtClean="0"/>
              <a:t>Order from the sun.</a:t>
            </a:r>
          </a:p>
          <a:p>
            <a:pPr eaLnBrk="1" hangingPunct="1"/>
            <a:r>
              <a:rPr lang="en-US" dirty="0" smtClean="0"/>
              <a:t>Distance from the sun in AU and in km.</a:t>
            </a:r>
          </a:p>
          <a:p>
            <a:pPr eaLnBrk="1" hangingPunct="1"/>
            <a:r>
              <a:rPr lang="en-US" dirty="0" smtClean="0"/>
              <a:t>Orbital period (how long is one trip around the sun?)</a:t>
            </a:r>
          </a:p>
          <a:p>
            <a:pPr eaLnBrk="1" hangingPunct="1"/>
            <a:r>
              <a:rPr lang="en-US" dirty="0" smtClean="0"/>
              <a:t>Rotation (length of one day).</a:t>
            </a:r>
          </a:p>
          <a:p>
            <a:pPr eaLnBrk="1" hangingPunct="1"/>
            <a:r>
              <a:rPr lang="en-US" dirty="0" smtClean="0"/>
              <a:t>Place an photo on this slide that shows where your planet is located in relative to other planets.</a:t>
            </a:r>
          </a:p>
          <a:p>
            <a:endParaRPr lang="pl-PL" dirty="0"/>
          </a:p>
        </p:txBody>
      </p:sp>
      <p:sp>
        <p:nvSpPr>
          <p:cNvPr id="4" name="Symbol zastępczy numeru slajdu 3"/>
          <p:cNvSpPr>
            <a:spLocks noGrp="1"/>
          </p:cNvSpPr>
          <p:nvPr>
            <p:ph type="sldNum" sz="quarter" idx="10"/>
          </p:nvPr>
        </p:nvSpPr>
        <p:spPr/>
        <p:txBody>
          <a:bodyPr/>
          <a:lstStyle/>
          <a:p>
            <a:fld id="{8CF0D6E6-7F86-4116-8728-680C7459657D}" type="slidenum">
              <a:rPr lang="pl-PL" smtClean="0"/>
              <a:pPr/>
              <a:t>3</a:t>
            </a:fld>
            <a:endParaRPr lang="pl-P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eaLnBrk="1" hangingPunct="1"/>
            <a:r>
              <a:rPr lang="en-US" dirty="0" smtClean="0"/>
              <a:t>Include all measurements from your data worksheet.</a:t>
            </a:r>
          </a:p>
          <a:p>
            <a:pPr eaLnBrk="1" hangingPunct="1"/>
            <a:r>
              <a:rPr lang="en-US" dirty="0" smtClean="0"/>
              <a:t>Insert a photo (with a caption) of your planet.</a:t>
            </a:r>
          </a:p>
          <a:p>
            <a:endParaRPr lang="pl-PL" dirty="0"/>
          </a:p>
        </p:txBody>
      </p:sp>
      <p:sp>
        <p:nvSpPr>
          <p:cNvPr id="4" name="Symbol zastępczy numeru slajdu 3"/>
          <p:cNvSpPr>
            <a:spLocks noGrp="1"/>
          </p:cNvSpPr>
          <p:nvPr>
            <p:ph type="sldNum" sz="quarter" idx="10"/>
          </p:nvPr>
        </p:nvSpPr>
        <p:spPr/>
        <p:txBody>
          <a:bodyPr/>
          <a:lstStyle/>
          <a:p>
            <a:fld id="{8CF0D6E6-7F86-4116-8728-680C7459657D}" type="slidenum">
              <a:rPr lang="pl-PL" smtClean="0"/>
              <a:pPr/>
              <a:t>4</a:t>
            </a:fld>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eaLnBrk="1" hangingPunct="1">
              <a:lnSpc>
                <a:spcPct val="90000"/>
              </a:lnSpc>
            </a:pPr>
            <a:r>
              <a:rPr lang="en-US" dirty="0" smtClean="0"/>
              <a:t>Describe the core and surface composition of your planet.</a:t>
            </a:r>
          </a:p>
          <a:p>
            <a:pPr eaLnBrk="1" hangingPunct="1">
              <a:lnSpc>
                <a:spcPct val="90000"/>
              </a:lnSpc>
            </a:pPr>
            <a:r>
              <a:rPr lang="en-US" dirty="0" smtClean="0"/>
              <a:t>Describe the composition of the atmosphere if any.  If your planet does not have an atmosphere, simply state your planet does not have one.</a:t>
            </a:r>
          </a:p>
          <a:p>
            <a:pPr eaLnBrk="1" hangingPunct="1">
              <a:lnSpc>
                <a:spcPct val="90000"/>
              </a:lnSpc>
            </a:pPr>
            <a:r>
              <a:rPr lang="en-US" dirty="0" smtClean="0"/>
              <a:t>Include a photo (with a caption) of the inside of your planet (found on the enchantedlearning.com website).</a:t>
            </a:r>
          </a:p>
          <a:p>
            <a:endParaRPr kumimoji="1" lang="ja-JP" altLang="en-US" dirty="0"/>
          </a:p>
        </p:txBody>
      </p:sp>
      <p:sp>
        <p:nvSpPr>
          <p:cNvPr id="4" name="スライド番号プレースホルダ 3"/>
          <p:cNvSpPr>
            <a:spLocks noGrp="1"/>
          </p:cNvSpPr>
          <p:nvPr>
            <p:ph type="sldNum" sz="quarter" idx="10"/>
          </p:nvPr>
        </p:nvSpPr>
        <p:spPr/>
        <p:txBody>
          <a:bodyPr/>
          <a:lstStyle/>
          <a:p>
            <a:fld id="{8CF0D6E6-7F86-4116-8728-680C7459657D}" type="slidenum">
              <a:rPr lang="pl-PL" smtClean="0"/>
              <a:pPr/>
              <a:t>5</a:t>
            </a:fld>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eaLnBrk="1" hangingPunct="1"/>
            <a:r>
              <a:rPr lang="en-US" dirty="0" smtClean="0"/>
              <a:t>List surface temperatures – coldest, hottest, average.</a:t>
            </a:r>
          </a:p>
          <a:p>
            <a:pPr eaLnBrk="1" hangingPunct="1"/>
            <a:r>
              <a:rPr lang="en-US" dirty="0" smtClean="0"/>
              <a:t>Describe the details about weather found on your planet.  If you are doing Jupiter or Neptune, this is where you should show and tell about the large spot</a:t>
            </a:r>
          </a:p>
          <a:p>
            <a:pPr eaLnBrk="1" hangingPunct="1"/>
            <a:endParaRPr kumimoji="1" lang="en-US" altLang="ja-JP" dirty="0" smtClean="0"/>
          </a:p>
          <a:p>
            <a:pPr eaLnBrk="1" hangingPunct="1"/>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1989, the Voyager 2 spacecraft found that Neptune had a dark area made up of violently swirling masses of gas resembling a hurricane. This area, called the Great Dark Spot, was similar to the Great Red Spot on Jupiter. But in 1994, the Hubble Space Telescope found that the Great Dark Spot had vanished. </a:t>
            </a:r>
          </a:p>
          <a:p>
            <a:pPr eaLnBrk="1" hangingPunct="1"/>
            <a:endParaRPr kumimoji="1" lang="ja-JP" altLang="en-US" dirty="0"/>
          </a:p>
        </p:txBody>
      </p:sp>
      <p:sp>
        <p:nvSpPr>
          <p:cNvPr id="4" name="スライド番号プレースホルダ 3"/>
          <p:cNvSpPr>
            <a:spLocks noGrp="1"/>
          </p:cNvSpPr>
          <p:nvPr>
            <p:ph type="sldNum" sz="quarter" idx="10"/>
          </p:nvPr>
        </p:nvSpPr>
        <p:spPr/>
        <p:txBody>
          <a:bodyPr/>
          <a:lstStyle/>
          <a:p>
            <a:fld id="{8CF0D6E6-7F86-4116-8728-680C7459657D}" type="slidenum">
              <a:rPr lang="pl-PL" smtClean="0"/>
              <a:pPr/>
              <a:t>6</a:t>
            </a:fld>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eaLnBrk="1" hangingPunct="1"/>
            <a:r>
              <a:rPr lang="en-US" dirty="0" smtClean="0"/>
              <a:t>How many moons does your planet have?</a:t>
            </a:r>
          </a:p>
          <a:p>
            <a:pPr eaLnBrk="1" hangingPunct="1"/>
            <a:r>
              <a:rPr lang="en-US" dirty="0" smtClean="0"/>
              <a:t>List moon names.</a:t>
            </a:r>
          </a:p>
          <a:p>
            <a:pPr eaLnBrk="1" hangingPunct="1"/>
            <a:r>
              <a:rPr lang="en-US" dirty="0" smtClean="0"/>
              <a:t>If your planet has no moons, add more pictures and captions instead.</a:t>
            </a:r>
          </a:p>
          <a:p>
            <a:endParaRPr kumimoji="1" lang="ja-JP" altLang="en-US" dirty="0"/>
          </a:p>
        </p:txBody>
      </p:sp>
      <p:sp>
        <p:nvSpPr>
          <p:cNvPr id="4" name="スライド番号プレースホルダ 3"/>
          <p:cNvSpPr>
            <a:spLocks noGrp="1"/>
          </p:cNvSpPr>
          <p:nvPr>
            <p:ph type="sldNum" sz="quarter" idx="10"/>
          </p:nvPr>
        </p:nvSpPr>
        <p:spPr/>
        <p:txBody>
          <a:bodyPr/>
          <a:lstStyle/>
          <a:p>
            <a:fld id="{8CF0D6E6-7F86-4116-8728-680C7459657D}" type="slidenum">
              <a:rPr lang="pl-PL" smtClean="0"/>
              <a:pPr/>
              <a:t>7</a:t>
            </a:fld>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pPr eaLnBrk="1" hangingPunct="1"/>
            <a:r>
              <a:rPr lang="en-US" dirty="0" smtClean="0"/>
              <a:t>Tell us about this interesting moon.</a:t>
            </a:r>
          </a:p>
          <a:p>
            <a:pPr eaLnBrk="1" hangingPunct="1"/>
            <a:r>
              <a:rPr lang="en-US" dirty="0" smtClean="0"/>
              <a:t>Provide several facts.</a:t>
            </a:r>
          </a:p>
          <a:p>
            <a:pPr eaLnBrk="1" hangingPunct="1"/>
            <a:r>
              <a:rPr lang="en-US" dirty="0" smtClean="0"/>
              <a:t>Include a photo (with a caption).</a:t>
            </a:r>
          </a:p>
          <a:p>
            <a:pPr eaLnBrk="1" hangingPunct="1"/>
            <a:r>
              <a:rPr lang="en-US" dirty="0" smtClean="0"/>
              <a:t>Again, if your planet does not have moons, add more photos and captions</a:t>
            </a:r>
            <a:endParaRPr lang="pl-PL" dirty="0"/>
          </a:p>
        </p:txBody>
      </p:sp>
      <p:sp>
        <p:nvSpPr>
          <p:cNvPr id="4" name="Symbol zastępczy numeru slajdu 3"/>
          <p:cNvSpPr>
            <a:spLocks noGrp="1"/>
          </p:cNvSpPr>
          <p:nvPr>
            <p:ph type="sldNum" sz="quarter" idx="10"/>
          </p:nvPr>
        </p:nvSpPr>
        <p:spPr/>
        <p:txBody>
          <a:bodyPr/>
          <a:lstStyle/>
          <a:p>
            <a:fld id="{8CF0D6E6-7F86-4116-8728-680C7459657D}" type="slidenum">
              <a:rPr lang="pl-PL" smtClean="0"/>
              <a:pPr/>
              <a:t>8</a:t>
            </a:fld>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eaLnBrk="1" hangingPunct="1"/>
            <a:r>
              <a:rPr lang="en-US" dirty="0" smtClean="0"/>
              <a:t>Provide information about the rings surrounding your planet.</a:t>
            </a:r>
          </a:p>
          <a:p>
            <a:pPr eaLnBrk="1" hangingPunct="1"/>
            <a:r>
              <a:rPr lang="en-US" dirty="0" smtClean="0"/>
              <a:t>Include a photo (with a caption) of the rings.</a:t>
            </a:r>
          </a:p>
          <a:p>
            <a:pPr eaLnBrk="1" hangingPunct="1"/>
            <a:r>
              <a:rPr lang="en-US" dirty="0" smtClean="0"/>
              <a:t>If your planet does not have rings, add more photos and descriptive captions</a:t>
            </a:r>
            <a:endParaRPr kumimoji="1" lang="ja-JP" altLang="en-US" dirty="0"/>
          </a:p>
        </p:txBody>
      </p:sp>
      <p:sp>
        <p:nvSpPr>
          <p:cNvPr id="4" name="スライド番号プレースホルダ 3"/>
          <p:cNvSpPr>
            <a:spLocks noGrp="1"/>
          </p:cNvSpPr>
          <p:nvPr>
            <p:ph type="sldNum" sz="quarter" idx="10"/>
          </p:nvPr>
        </p:nvSpPr>
        <p:spPr/>
        <p:txBody>
          <a:bodyPr/>
          <a:lstStyle/>
          <a:p>
            <a:fld id="{8CF0D6E6-7F86-4116-8728-680C7459657D}" type="slidenum">
              <a:rPr lang="pl-PL" smtClean="0"/>
              <a:pPr/>
              <a:t>9</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pl-PL" smtClean="0"/>
              <a:t>Kliknij, aby edytować styl wzorca podtytułu</a:t>
            </a:r>
            <a:endParaRPr lang="pl-PL"/>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12A96A3-3319-4862-A4CB-60D04E2532C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58487096-A859-4BBF-AE46-8D308ED7B83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130F6D6-DF87-402D-B9CA-EC1B50B0C47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31EC7C3-EBBE-4A29-8560-D09BB08D5C6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l-PL" smtClean="0"/>
              <a:t>Kliknij, aby edytować style wzorca tekstu</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707D62F-F842-4852-8C5D-1A7CFDBA640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D0E1E1A-DB9D-4C8A-90F6-0766C00BD4F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63B5EA63-1A50-446F-83D2-2C64C60AE048}"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373120C4-AE41-40ED-B211-ADDFE879AD5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0E9FE9A4-84FE-48C3-AE1A-3FCCAFF3137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0E97274-7B7D-42DD-8019-9070E6C4865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59710046-54DC-4A91-9D80-D023AC5C974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95000"/>
            <a:lum/>
          </a:blip>
          <a:srcRect/>
          <a:stretch>
            <a:fillRect t="-36000" b="-39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9D3B1B1-1DAA-44E4-B04D-D3E50EC2C15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photojournal.jpl.nasa.gov/jpegMod/PIA02245_modest.jpg" TargetMode="External"/><Relationship Id="rId7" Type="http://schemas.openxmlformats.org/officeDocument/2006/relationships/hyperlink" Target="http://photojournal.jpl.nasa.gov/catalog/PIA02256"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photojournal.jpl.nasa.gov/jpegMod/PIA00052_modest.jpg" TargetMode="External"/><Relationship Id="rId4" Type="http://schemas.openxmlformats.org/officeDocument/2006/relationships/image" Target="../media/image2.jpeg"/><Relationship Id="rId9"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9.gif"/><Relationship Id="rId7" Type="http://schemas.openxmlformats.org/officeDocument/2006/relationships/hyperlink" Target="http://solarsystem.nasa.gov/missions/profile.cfm?Sort=URLSortVariable&amp;Object=Neptune&amp;Mission=Voyager_2"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olarsystem.nasa.gov/missions/profile.cfm?Sort=URLSortVariable&amp;Object=Uranus&amp;Mission=Voyager_2" TargetMode="External"/><Relationship Id="rId5" Type="http://schemas.openxmlformats.org/officeDocument/2006/relationships/hyperlink" Target="http://solarsystem.nasa.gov/missions/profile.cfm?Sort=URLSortVariable&amp;Object=Saturn&amp;Mission=Voyager_2" TargetMode="External"/><Relationship Id="rId4" Type="http://schemas.openxmlformats.org/officeDocument/2006/relationships/hyperlink" Target="http://solarsystem.nasa.gov/planets/profile.cfm?Object=Jupiter"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olarsystem.nasa.gov/planets/profile.cfm?Object=Neptune&amp;Display=Rings" TargetMode="External"/><Relationship Id="rId3" Type="http://schemas.openxmlformats.org/officeDocument/2006/relationships/hyperlink" Target="http://solarsystem.nasa.gov/planets/profile.cfm?Object=Neptune&amp;Display=Facts&amp;System=Metric" TargetMode="External"/><Relationship Id="rId7" Type="http://schemas.openxmlformats.org/officeDocument/2006/relationships/hyperlink" Target="http://photojournal.jpl.nasa.gov/targetFamily/Neptune" TargetMode="External"/><Relationship Id="rId2" Type="http://schemas.openxmlformats.org/officeDocument/2006/relationships/hyperlink" Target="http://photojournal.jpl.nasa.gov/catalog/PIA02234" TargetMode="External"/><Relationship Id="rId1" Type="http://schemas.openxmlformats.org/officeDocument/2006/relationships/slideLayout" Target="../slideLayouts/slideLayout2.xml"/><Relationship Id="rId6" Type="http://schemas.openxmlformats.org/officeDocument/2006/relationships/hyperlink" Target="http://solarsystem.nasa.gov/multimedia/display.cfm?IM_ID=167" TargetMode="External"/><Relationship Id="rId5" Type="http://schemas.openxmlformats.org/officeDocument/2006/relationships/hyperlink" Target="http://www.windows.ucar.edu/tour/link=/neptune/discover.html&amp;edu=high" TargetMode="External"/><Relationship Id="rId4" Type="http://schemas.openxmlformats.org/officeDocument/2006/relationships/hyperlink" Target="http://www.enchantedlearning.com/subjects/astronom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http://en.wikipedia.org/wiki/File:Johann-Gottfried-Galle.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hyperlink" Target="http://photojournal.jpl.nasa.gov/jpegMod/PIA00052_modest.jp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8" Type="http://schemas.openxmlformats.org/officeDocument/2006/relationships/hyperlink" Target="http://solarsystem.nasa.gov/planets/profile.cfm?Object=Nep_Galatea" TargetMode="External"/><Relationship Id="rId13" Type="http://schemas.openxmlformats.org/officeDocument/2006/relationships/image" Target="../media/image12.gif"/><Relationship Id="rId3" Type="http://schemas.openxmlformats.org/officeDocument/2006/relationships/hyperlink" Target="http://solarsystem.nasa.gov/planets/profile.cfm?Object=Nep_Triton" TargetMode="External"/><Relationship Id="rId7" Type="http://schemas.openxmlformats.org/officeDocument/2006/relationships/hyperlink" Target="http://solarsystem.nasa.gov/planets/profile.cfm?Object=Nep_Despina" TargetMode="External"/><Relationship Id="rId12" Type="http://schemas.openxmlformats.org/officeDocument/2006/relationships/hyperlink" Target="http://solarsystem.nasa.gov/planets/profile.cfm?Object=Nep_Psamathe" TargetMode="External"/><Relationship Id="rId17" Type="http://schemas.openxmlformats.org/officeDocument/2006/relationships/image" Target="../media/image16.gif"/><Relationship Id="rId2" Type="http://schemas.openxmlformats.org/officeDocument/2006/relationships/notesSlide" Target="../notesSlides/notesSlide7.xml"/><Relationship Id="rId16" Type="http://schemas.openxmlformats.org/officeDocument/2006/relationships/image" Target="../media/image15.gif"/><Relationship Id="rId1" Type="http://schemas.openxmlformats.org/officeDocument/2006/relationships/slideLayout" Target="../slideLayouts/slideLayout2.xml"/><Relationship Id="rId6" Type="http://schemas.openxmlformats.org/officeDocument/2006/relationships/hyperlink" Target="http://solarsystem.nasa.gov/planets/profile.cfm?Object=Nep_Thalassa" TargetMode="External"/><Relationship Id="rId11" Type="http://schemas.openxmlformats.org/officeDocument/2006/relationships/hyperlink" Target="http://planetarynames.wr.usgs.gov/append7.html" TargetMode="External"/><Relationship Id="rId5" Type="http://schemas.openxmlformats.org/officeDocument/2006/relationships/hyperlink" Target="http://solarsystem.nasa.gov/planets/profile.cfm?Object=Nep_Naiad" TargetMode="External"/><Relationship Id="rId15" Type="http://schemas.openxmlformats.org/officeDocument/2006/relationships/image" Target="../media/image14.gif"/><Relationship Id="rId10" Type="http://schemas.openxmlformats.org/officeDocument/2006/relationships/hyperlink" Target="http://solarsystem.nasa.gov/planets/profile.cfm?Object=Nep_Proteus" TargetMode="External"/><Relationship Id="rId4" Type="http://schemas.openxmlformats.org/officeDocument/2006/relationships/hyperlink" Target="http://solarsystem.nasa.gov/planets/profile.cfm?Object=Nep_Nereid" TargetMode="External"/><Relationship Id="rId9" Type="http://schemas.openxmlformats.org/officeDocument/2006/relationships/hyperlink" Target="http://solarsystem.nasa.gov/planets/profile.cfm?Object=Nep_Larissa" TargetMode="External"/><Relationship Id="rId14" Type="http://schemas.openxmlformats.org/officeDocument/2006/relationships/image" Target="../media/image13.gif"/></Relationships>
</file>

<file path=ppt/slides/_rels/slide8.xml.rels><?xml version="1.0" encoding="UTF-8" standalone="yes"?>
<Relationships xmlns="http://schemas.openxmlformats.org/package/2006/relationships"><Relationship Id="rId3" Type="http://schemas.openxmlformats.org/officeDocument/2006/relationships/hyperlink" Target="http://photojournal.jpl.nasa.gov/jpegMod/PIA02234_modest.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9800" y="-304800"/>
            <a:ext cx="4953000" cy="1600200"/>
          </a:xfrm>
        </p:spPr>
        <p:txBody>
          <a:bodyPr/>
          <a:lstStyle/>
          <a:p>
            <a:pPr eaLnBrk="1" hangingPunct="1"/>
            <a:r>
              <a:rPr lang="en-US" sz="7200" b="1" u="sng" dirty="0" smtClean="0">
                <a:solidFill>
                  <a:srgbClr val="243CB2"/>
                </a:solidFill>
                <a:effectLst>
                  <a:outerShdw blurRad="38100" dist="38100" dir="2700000" algn="tl">
                    <a:srgbClr val="000000">
                      <a:alpha val="43137"/>
                    </a:srgbClr>
                  </a:outerShdw>
                </a:effectLst>
                <a:latin typeface="Arial Black" pitchFamily="34" charset="0"/>
              </a:rPr>
              <a:t>N</a:t>
            </a:r>
            <a:r>
              <a:rPr lang="en-US" sz="7200" b="1" u="sng" dirty="0" smtClean="0">
                <a:solidFill>
                  <a:schemeClr val="accent5">
                    <a:lumMod val="25000"/>
                  </a:schemeClr>
                </a:solidFill>
                <a:effectLst>
                  <a:outerShdw blurRad="38100" dist="38100" dir="2700000" algn="tl">
                    <a:srgbClr val="000000">
                      <a:alpha val="43137"/>
                    </a:srgbClr>
                  </a:outerShdw>
                </a:effectLst>
                <a:latin typeface="Arial Black" pitchFamily="34" charset="0"/>
              </a:rPr>
              <a:t>e</a:t>
            </a:r>
            <a:r>
              <a:rPr lang="en-US" sz="7200" b="1" u="sng" dirty="0" smtClean="0">
                <a:solidFill>
                  <a:schemeClr val="accent2">
                    <a:lumMod val="75000"/>
                  </a:schemeClr>
                </a:solidFill>
                <a:effectLst>
                  <a:outerShdw blurRad="38100" dist="38100" dir="2700000" algn="tl">
                    <a:srgbClr val="000000">
                      <a:alpha val="43137"/>
                    </a:srgbClr>
                  </a:outerShdw>
                </a:effectLst>
                <a:latin typeface="Arial Black" pitchFamily="34" charset="0"/>
              </a:rPr>
              <a:t>p</a:t>
            </a:r>
            <a:r>
              <a:rPr lang="en-US" sz="7200" b="1" u="sng" dirty="0" smtClean="0">
                <a:solidFill>
                  <a:schemeClr val="accent1">
                    <a:lumMod val="50000"/>
                  </a:schemeClr>
                </a:solidFill>
                <a:effectLst>
                  <a:outerShdw blurRad="38100" dist="38100" dir="2700000" algn="tl">
                    <a:srgbClr val="000000">
                      <a:alpha val="43137"/>
                    </a:srgbClr>
                  </a:outerShdw>
                </a:effectLst>
                <a:latin typeface="Arial Black" pitchFamily="34" charset="0"/>
              </a:rPr>
              <a:t>t</a:t>
            </a:r>
            <a:r>
              <a:rPr lang="en-US" sz="7200" b="1" u="sng" dirty="0" smtClean="0">
                <a:solidFill>
                  <a:schemeClr val="accent5">
                    <a:lumMod val="75000"/>
                  </a:schemeClr>
                </a:solidFill>
                <a:effectLst>
                  <a:outerShdw blurRad="38100" dist="38100" dir="2700000" algn="tl">
                    <a:srgbClr val="000000">
                      <a:alpha val="43137"/>
                    </a:srgbClr>
                  </a:outerShdw>
                </a:effectLst>
                <a:latin typeface="Arial Black" pitchFamily="34" charset="0"/>
              </a:rPr>
              <a:t>u</a:t>
            </a:r>
            <a:r>
              <a:rPr lang="en-US" sz="7200" b="1" u="sng" dirty="0" smtClean="0">
                <a:solidFill>
                  <a:schemeClr val="accent2">
                    <a:lumMod val="50000"/>
                  </a:schemeClr>
                </a:solidFill>
                <a:effectLst>
                  <a:outerShdw blurRad="38100" dist="38100" dir="2700000" algn="tl">
                    <a:srgbClr val="000000">
                      <a:alpha val="43137"/>
                    </a:srgbClr>
                  </a:outerShdw>
                </a:effectLst>
                <a:latin typeface="Arial Black" pitchFamily="34" charset="0"/>
              </a:rPr>
              <a:t>n</a:t>
            </a:r>
            <a:r>
              <a:rPr lang="en-US" sz="7200" b="1" u="sng" dirty="0" smtClean="0">
                <a:solidFill>
                  <a:srgbClr val="0070C0"/>
                </a:solidFill>
                <a:effectLst>
                  <a:outerShdw blurRad="38100" dist="38100" dir="2700000" algn="tl">
                    <a:srgbClr val="000000">
                      <a:alpha val="43137"/>
                    </a:srgbClr>
                  </a:outerShdw>
                </a:effectLst>
                <a:latin typeface="Arial Black" pitchFamily="34" charset="0"/>
              </a:rPr>
              <a:t>e</a:t>
            </a:r>
          </a:p>
        </p:txBody>
      </p:sp>
      <p:sp>
        <p:nvSpPr>
          <p:cNvPr id="2051" name="Rectangle 3"/>
          <p:cNvSpPr>
            <a:spLocks noGrp="1" noChangeArrowheads="1"/>
          </p:cNvSpPr>
          <p:nvPr>
            <p:ph type="subTitle" idx="1"/>
          </p:nvPr>
        </p:nvSpPr>
        <p:spPr>
          <a:xfrm>
            <a:off x="6019800" y="6172200"/>
            <a:ext cx="3200400" cy="533400"/>
          </a:xfrm>
        </p:spPr>
        <p:txBody>
          <a:bodyPr/>
          <a:lstStyle/>
          <a:p>
            <a:pPr eaLnBrk="1" hangingPunct="1">
              <a:lnSpc>
                <a:spcPct val="90000"/>
              </a:lnSpc>
            </a:pPr>
            <a:r>
              <a:rPr lang="en-US" sz="2800" i="1" dirty="0" smtClean="0">
                <a:solidFill>
                  <a:schemeClr val="bg1">
                    <a:lumMod val="75000"/>
                  </a:schemeClr>
                </a:solidFill>
                <a:effectLst>
                  <a:outerShdw blurRad="38100" dist="38100" dir="2700000" algn="tl">
                    <a:srgbClr val="000000">
                      <a:alpha val="43137"/>
                    </a:srgbClr>
                  </a:outerShdw>
                </a:effectLst>
              </a:rPr>
              <a:t>Takumi </a:t>
            </a:r>
            <a:r>
              <a:rPr lang="en-US" sz="2400" i="1" dirty="0" smtClean="0">
                <a:solidFill>
                  <a:schemeClr val="bg1">
                    <a:lumMod val="75000"/>
                  </a:schemeClr>
                </a:solidFill>
                <a:effectLst>
                  <a:outerShdw blurRad="38100" dist="38100" dir="2700000" algn="tl">
                    <a:srgbClr val="000000">
                      <a:alpha val="43137"/>
                    </a:srgbClr>
                  </a:outerShdw>
                </a:effectLst>
              </a:rPr>
              <a:t>Kuroyanagi</a:t>
            </a:r>
          </a:p>
        </p:txBody>
      </p:sp>
      <p:pic>
        <p:nvPicPr>
          <p:cNvPr id="2054" name="Picture 6" descr="Neptune's blue-green atmosphere">
            <a:hlinkClick r:id="rId3"/>
          </p:cNvPr>
          <p:cNvPicPr>
            <a:picLocks noChangeAspect="1" noChangeArrowheads="1"/>
          </p:cNvPicPr>
          <p:nvPr/>
        </p:nvPicPr>
        <p:blipFill>
          <a:blip r:embed="rId4"/>
          <a:srcRect/>
          <a:stretch>
            <a:fillRect/>
          </a:stretch>
        </p:blipFill>
        <p:spPr bwMode="auto">
          <a:xfrm>
            <a:off x="304800" y="1752600"/>
            <a:ext cx="4114800" cy="4114800"/>
          </a:xfrm>
          <a:prstGeom prst="rect">
            <a:avLst/>
          </a:prstGeom>
          <a:noFill/>
        </p:spPr>
      </p:pic>
      <p:sp>
        <p:nvSpPr>
          <p:cNvPr id="6" name="Strzałka w prawo 5"/>
          <p:cNvSpPr/>
          <p:nvPr/>
        </p:nvSpPr>
        <p:spPr>
          <a:xfrm rot="14636297">
            <a:off x="2486531" y="4267341"/>
            <a:ext cx="975473"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7" name="pole tekstowe 6"/>
          <p:cNvSpPr txBox="1"/>
          <p:nvPr/>
        </p:nvSpPr>
        <p:spPr>
          <a:xfrm rot="21129786">
            <a:off x="2186550" y="5045916"/>
            <a:ext cx="2590800" cy="954107"/>
          </a:xfrm>
          <a:prstGeom prst="rect">
            <a:avLst/>
          </a:prstGeom>
          <a:noFill/>
        </p:spPr>
        <p:txBody>
          <a:bodyPr wrap="square" rtlCol="0">
            <a:spAutoFit/>
          </a:bodyPr>
          <a:lstStyle/>
          <a:p>
            <a:r>
              <a:rPr lang="en-US" dirty="0" smtClean="0">
                <a:solidFill>
                  <a:schemeClr val="bg1">
                    <a:lumMod val="85000"/>
                  </a:schemeClr>
                </a:solidFill>
              </a:rPr>
              <a:t>Picture of </a:t>
            </a:r>
            <a:r>
              <a:rPr lang="en-US" sz="2000" dirty="0" smtClean="0">
                <a:solidFill>
                  <a:schemeClr val="bg1">
                    <a:lumMod val="85000"/>
                  </a:schemeClr>
                </a:solidFill>
              </a:rPr>
              <a:t>Neptune</a:t>
            </a:r>
            <a:r>
              <a:rPr lang="en-US" dirty="0" smtClean="0">
                <a:solidFill>
                  <a:schemeClr val="bg1">
                    <a:lumMod val="85000"/>
                  </a:schemeClr>
                </a:solidFill>
              </a:rPr>
              <a:t>.</a:t>
            </a:r>
          </a:p>
          <a:p>
            <a:r>
              <a:rPr lang="en-US" dirty="0" smtClean="0">
                <a:solidFill>
                  <a:schemeClr val="bg1">
                    <a:lumMod val="85000"/>
                  </a:schemeClr>
                </a:solidFill>
              </a:rPr>
              <a:t>Taken by </a:t>
            </a:r>
            <a:r>
              <a:rPr lang="en-US" dirty="0" smtClean="0">
                <a:solidFill>
                  <a:schemeClr val="bg1"/>
                </a:solidFill>
              </a:rPr>
              <a:t>Voyager 2</a:t>
            </a:r>
          </a:p>
          <a:p>
            <a:r>
              <a:rPr lang="en-US" dirty="0" smtClean="0">
                <a:solidFill>
                  <a:schemeClr val="bg1"/>
                </a:solidFill>
              </a:rPr>
              <a:t>On </a:t>
            </a:r>
            <a:r>
              <a:rPr lang="pl-PL" b="1" dirty="0" smtClean="0">
                <a:solidFill>
                  <a:schemeClr val="bg1"/>
                </a:solidFill>
              </a:rPr>
              <a:t>2000-02-16</a:t>
            </a:r>
            <a:endParaRPr lang="pl-PL" dirty="0">
              <a:solidFill>
                <a:schemeClr val="bg1"/>
              </a:solidFill>
            </a:endParaRPr>
          </a:p>
        </p:txBody>
      </p:sp>
      <p:pic>
        <p:nvPicPr>
          <p:cNvPr id="2056" name="Picture 8" descr="Neptune Great Dark Spot in High Resolution">
            <a:hlinkClick r:id="rId5"/>
          </p:cNvPr>
          <p:cNvPicPr>
            <a:picLocks noChangeAspect="1" noChangeArrowheads="1"/>
          </p:cNvPicPr>
          <p:nvPr/>
        </p:nvPicPr>
        <p:blipFill>
          <a:blip r:embed="rId6"/>
          <a:srcRect/>
          <a:stretch>
            <a:fillRect/>
          </a:stretch>
        </p:blipFill>
        <p:spPr bwMode="auto">
          <a:xfrm>
            <a:off x="5457825" y="1371600"/>
            <a:ext cx="2009775" cy="2438400"/>
          </a:xfrm>
          <a:prstGeom prst="rect">
            <a:avLst/>
          </a:prstGeom>
          <a:noFill/>
        </p:spPr>
      </p:pic>
      <p:sp>
        <p:nvSpPr>
          <p:cNvPr id="9" name="Strzałka w lewo i prawo 8"/>
          <p:cNvSpPr/>
          <p:nvPr/>
        </p:nvSpPr>
        <p:spPr>
          <a:xfrm rot="20358070">
            <a:off x="3299665" y="2546472"/>
            <a:ext cx="2170048" cy="51566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Strzałka w prawo 9"/>
          <p:cNvSpPr/>
          <p:nvPr/>
        </p:nvSpPr>
        <p:spPr>
          <a:xfrm rot="15162381">
            <a:off x="6348633" y="3253105"/>
            <a:ext cx="976727"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ole tekstowe 10"/>
          <p:cNvSpPr txBox="1"/>
          <p:nvPr/>
        </p:nvSpPr>
        <p:spPr>
          <a:xfrm rot="20934445">
            <a:off x="6423783" y="4109578"/>
            <a:ext cx="1676400" cy="1508105"/>
          </a:xfrm>
          <a:prstGeom prst="rect">
            <a:avLst/>
          </a:prstGeom>
          <a:noFill/>
        </p:spPr>
        <p:txBody>
          <a:bodyPr wrap="square" rtlCol="0">
            <a:spAutoFit/>
          </a:bodyPr>
          <a:lstStyle/>
          <a:p>
            <a:r>
              <a:rPr lang="en-US" dirty="0" smtClean="0">
                <a:solidFill>
                  <a:schemeClr val="bg1">
                    <a:lumMod val="85000"/>
                  </a:schemeClr>
                </a:solidFill>
              </a:rPr>
              <a:t>The zoom up of </a:t>
            </a:r>
            <a:r>
              <a:rPr lang="en-US" dirty="0" smtClean="0">
                <a:solidFill>
                  <a:schemeClr val="bg1"/>
                </a:solidFill>
              </a:rPr>
              <a:t>Great Dark </a:t>
            </a:r>
            <a:r>
              <a:rPr lang="en-US" sz="2000" dirty="0" smtClean="0">
                <a:solidFill>
                  <a:schemeClr val="bg1"/>
                </a:solidFill>
              </a:rPr>
              <a:t>spot</a:t>
            </a:r>
            <a:r>
              <a:rPr lang="en-US" dirty="0" smtClean="0">
                <a:solidFill>
                  <a:schemeClr val="bg1">
                    <a:lumMod val="85000"/>
                  </a:schemeClr>
                </a:solidFill>
              </a:rPr>
              <a:t>.</a:t>
            </a:r>
          </a:p>
          <a:p>
            <a:r>
              <a:rPr lang="en-US" dirty="0" smtClean="0">
                <a:solidFill>
                  <a:schemeClr val="bg1">
                    <a:lumMod val="85000"/>
                  </a:schemeClr>
                </a:solidFill>
              </a:rPr>
              <a:t>Also taken by </a:t>
            </a:r>
            <a:r>
              <a:rPr lang="en-US" dirty="0" smtClean="0">
                <a:solidFill>
                  <a:schemeClr val="bg1"/>
                </a:solidFill>
              </a:rPr>
              <a:t>Voyager 2</a:t>
            </a:r>
            <a:r>
              <a:rPr lang="en-US" dirty="0" smtClean="0">
                <a:solidFill>
                  <a:schemeClr val="bg1">
                    <a:lumMod val="85000"/>
                  </a:schemeClr>
                </a:solidFill>
              </a:rPr>
              <a:t>.</a:t>
            </a:r>
            <a:endParaRPr lang="pl-PL" dirty="0">
              <a:solidFill>
                <a:schemeClr val="bg1">
                  <a:lumMod val="85000"/>
                </a:schemeClr>
              </a:solidFill>
            </a:endParaRPr>
          </a:p>
        </p:txBody>
      </p:sp>
      <p:pic>
        <p:nvPicPr>
          <p:cNvPr id="15364" name="Picture 4" descr="Neptune: Ring Arcs">
            <a:hlinkClick r:id="rId7"/>
          </p:cNvPr>
          <p:cNvPicPr>
            <a:picLocks noChangeAspect="1" noChangeArrowheads="1"/>
          </p:cNvPicPr>
          <p:nvPr/>
        </p:nvPicPr>
        <p:blipFill>
          <a:blip r:embed="rId8"/>
          <a:srcRect/>
          <a:stretch>
            <a:fillRect/>
          </a:stretch>
        </p:blipFill>
        <p:spPr bwMode="auto">
          <a:xfrm>
            <a:off x="-2286000" y="1219200"/>
            <a:ext cx="1790319" cy="1409700"/>
          </a:xfrm>
          <a:prstGeom prst="rect">
            <a:avLst/>
          </a:prstGeom>
          <a:noFill/>
        </p:spPr>
      </p:pic>
      <p:sp>
        <p:nvSpPr>
          <p:cNvPr id="15" name="右矢印 14"/>
          <p:cNvSpPr/>
          <p:nvPr/>
        </p:nvSpPr>
        <p:spPr>
          <a:xfrm rot="15108828">
            <a:off x="10455283" y="1130273"/>
            <a:ext cx="762000" cy="4247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5366" name="Picture 6" descr="クリックすると新しいウィンドウで開きます"/>
          <p:cNvPicPr>
            <a:picLocks noChangeAspect="1" noChangeArrowheads="1"/>
          </p:cNvPicPr>
          <p:nvPr/>
        </p:nvPicPr>
        <p:blipFill>
          <a:blip r:embed="rId9" cstate="print"/>
          <a:srcRect/>
          <a:stretch>
            <a:fillRect/>
          </a:stretch>
        </p:blipFill>
        <p:spPr bwMode="auto">
          <a:xfrm>
            <a:off x="-2057400" y="3505200"/>
            <a:ext cx="381000" cy="381000"/>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dirty="0" smtClean="0"/>
              <a:t>Exploration</a:t>
            </a:r>
          </a:p>
        </p:txBody>
      </p:sp>
      <p:sp>
        <p:nvSpPr>
          <p:cNvPr id="11267" name="Rectangle 3"/>
          <p:cNvSpPr>
            <a:spLocks noGrp="1" noChangeArrowheads="1"/>
          </p:cNvSpPr>
          <p:nvPr>
            <p:ph type="body" idx="1"/>
          </p:nvPr>
        </p:nvSpPr>
        <p:spPr>
          <a:xfrm>
            <a:off x="457200" y="1600201"/>
            <a:ext cx="5715000" cy="2362200"/>
          </a:xfrm>
        </p:spPr>
        <p:txBody>
          <a:bodyPr/>
          <a:lstStyle/>
          <a:p>
            <a:pPr eaLnBrk="1" hangingPunct="1">
              <a:buNone/>
            </a:pPr>
            <a:r>
              <a:rPr lang="en-US" dirty="0" smtClean="0">
                <a:solidFill>
                  <a:schemeClr val="bg1">
                    <a:lumMod val="75000"/>
                  </a:schemeClr>
                </a:solidFill>
              </a:rPr>
              <a:t>Space Craft:        </a:t>
            </a:r>
            <a:r>
              <a:rPr lang="en-US" dirty="0" smtClean="0">
                <a:solidFill>
                  <a:srgbClr val="FF0000"/>
                </a:solidFill>
              </a:rPr>
              <a:t>Voyager 2</a:t>
            </a:r>
          </a:p>
          <a:p>
            <a:pPr eaLnBrk="1" hangingPunct="1">
              <a:buNone/>
            </a:pPr>
            <a:r>
              <a:rPr lang="en-US" sz="2800" dirty="0" smtClean="0">
                <a:solidFill>
                  <a:schemeClr val="bg1">
                    <a:lumMod val="75000"/>
                  </a:schemeClr>
                </a:solidFill>
              </a:rPr>
              <a:t>Country:                       </a:t>
            </a:r>
            <a:r>
              <a:rPr lang="en-US" sz="2800" dirty="0" smtClean="0">
                <a:solidFill>
                  <a:schemeClr val="accent2">
                    <a:lumMod val="75000"/>
                  </a:schemeClr>
                </a:solidFill>
              </a:rPr>
              <a:t>U</a:t>
            </a:r>
            <a:r>
              <a:rPr lang="en-US" sz="2800" dirty="0" smtClean="0">
                <a:solidFill>
                  <a:srgbClr val="FF0000"/>
                </a:solidFill>
              </a:rPr>
              <a:t>S</a:t>
            </a:r>
            <a:r>
              <a:rPr lang="en-US" sz="2800" dirty="0" smtClean="0">
                <a:solidFill>
                  <a:schemeClr val="bg1"/>
                </a:solidFill>
              </a:rPr>
              <a:t>A</a:t>
            </a:r>
          </a:p>
          <a:p>
            <a:pPr eaLnBrk="1" hangingPunct="1">
              <a:buNone/>
            </a:pPr>
            <a:r>
              <a:rPr lang="en-US" sz="2800" dirty="0" smtClean="0">
                <a:solidFill>
                  <a:schemeClr val="bg1">
                    <a:lumMod val="75000"/>
                  </a:schemeClr>
                </a:solidFill>
              </a:rPr>
              <a:t>Launch date:      </a:t>
            </a:r>
            <a:r>
              <a:rPr lang="en-US" sz="2800" dirty="0" smtClean="0">
                <a:solidFill>
                  <a:srgbClr val="FFC000"/>
                </a:solidFill>
              </a:rPr>
              <a:t>August 20, 1977  </a:t>
            </a:r>
          </a:p>
          <a:p>
            <a:pPr eaLnBrk="1" hangingPunct="1">
              <a:buNone/>
            </a:pPr>
            <a:r>
              <a:rPr lang="en-US" sz="2800" dirty="0" smtClean="0">
                <a:solidFill>
                  <a:schemeClr val="bg1">
                    <a:lumMod val="75000"/>
                  </a:schemeClr>
                </a:solidFill>
              </a:rPr>
              <a:t>Arrival Date:       </a:t>
            </a:r>
            <a:r>
              <a:rPr lang="en-US" sz="2800" dirty="0" smtClean="0">
                <a:solidFill>
                  <a:srgbClr val="0070C0"/>
                </a:solidFill>
              </a:rPr>
              <a:t>August 24, 1989</a:t>
            </a:r>
          </a:p>
          <a:p>
            <a:pPr eaLnBrk="1" hangingPunct="1">
              <a:buNone/>
            </a:pPr>
            <a:endParaRPr lang="en-US" sz="2800" dirty="0" smtClean="0">
              <a:solidFill>
                <a:srgbClr val="0070C0"/>
              </a:solidFill>
            </a:endParaRPr>
          </a:p>
        </p:txBody>
      </p:sp>
      <p:pic>
        <p:nvPicPr>
          <p:cNvPr id="5122" name="Picture 2" descr="Voyager 2"/>
          <p:cNvPicPr>
            <a:picLocks noChangeAspect="1" noChangeArrowheads="1"/>
          </p:cNvPicPr>
          <p:nvPr/>
        </p:nvPicPr>
        <p:blipFill>
          <a:blip r:embed="rId3"/>
          <a:srcRect/>
          <a:stretch>
            <a:fillRect/>
          </a:stretch>
        </p:blipFill>
        <p:spPr bwMode="auto">
          <a:xfrm>
            <a:off x="6781800" y="2590800"/>
            <a:ext cx="1466850" cy="1104901"/>
          </a:xfrm>
          <a:prstGeom prst="round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正方形/長方形 4"/>
          <p:cNvSpPr/>
          <p:nvPr/>
        </p:nvSpPr>
        <p:spPr>
          <a:xfrm>
            <a:off x="3048000" y="4343400"/>
            <a:ext cx="4572000" cy="646331"/>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visit the four giant outer planets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4" action="ppaction://hlinkfile"/>
              </a:rPr>
              <a:t>Jupiter</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5" action="ppaction://hlinkfile"/>
              </a:rPr>
              <a:t>Saturn</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6" action="ppaction://hlinkfile"/>
              </a:rPr>
              <a:t>Uranus</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and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hlinkClick r:id="rId7" action="ppaction://hlinkfile"/>
              </a:rPr>
              <a:t>Neptune</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endParaRPr lang="ja-JP" alt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 name="下矢印 5"/>
          <p:cNvSpPr/>
          <p:nvPr/>
        </p:nvSpPr>
        <p:spPr>
          <a:xfrm rot="13541877">
            <a:off x="5864335" y="3347439"/>
            <a:ext cx="666758" cy="9815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ransition spd="slow">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Tytuł 1"/>
          <p:cNvSpPr>
            <a:spLocks noGrp="1"/>
          </p:cNvSpPr>
          <p:nvPr>
            <p:ph type="title"/>
          </p:nvPr>
        </p:nvSpPr>
        <p:spPr>
          <a:xfrm>
            <a:off x="457200" y="-228600"/>
            <a:ext cx="8229600" cy="1143000"/>
          </a:xfrm>
        </p:spPr>
        <p:txBody>
          <a:bodyPr/>
          <a:lstStyle/>
          <a:p>
            <a:pPr eaLnBrk="1" hangingPunct="1"/>
            <a:r>
              <a:rPr lang="en-US" dirty="0" smtClean="0"/>
              <a:t>Bibliography</a:t>
            </a:r>
            <a:endParaRPr lang="pl-PL" dirty="0" smtClean="0"/>
          </a:p>
        </p:txBody>
      </p:sp>
      <p:sp>
        <p:nvSpPr>
          <p:cNvPr id="12291" name="Symbol zastępczy zawartości 2"/>
          <p:cNvSpPr>
            <a:spLocks noGrp="1"/>
          </p:cNvSpPr>
          <p:nvPr>
            <p:ph idx="1"/>
          </p:nvPr>
        </p:nvSpPr>
        <p:spPr>
          <a:xfrm>
            <a:off x="228600" y="1295400"/>
            <a:ext cx="8686800" cy="5562600"/>
          </a:xfrm>
        </p:spPr>
        <p:txBody>
          <a:bodyPr/>
          <a:lstStyle/>
          <a:p>
            <a:pPr eaLnBrk="1" hangingPunct="1">
              <a:buNone/>
            </a:pPr>
            <a:r>
              <a:rPr lang="pl-PL" sz="2000" dirty="0" smtClean="0">
                <a:hlinkClick r:id="rId2"/>
              </a:rPr>
              <a:t>http://photojournal.jpl.nasa.gov/catalog/PIA02234</a:t>
            </a:r>
            <a:r>
              <a:rPr lang="en-US" sz="2000" dirty="0" smtClean="0"/>
              <a:t> </a:t>
            </a:r>
          </a:p>
          <a:p>
            <a:pPr eaLnBrk="1" hangingPunct="1">
              <a:buNone/>
            </a:pPr>
            <a:r>
              <a:rPr kumimoji="1" lang="en-US" altLang="ja-JP" sz="2000" dirty="0" smtClean="0">
                <a:hlinkClick r:id="rId3"/>
              </a:rPr>
              <a:t>http://solarsystem.nasa.gov/planets/profile.cfm?Object=Neptune&amp;Display=Facts&amp;System=Metric</a:t>
            </a:r>
            <a:r>
              <a:rPr kumimoji="1" lang="en-US" altLang="ja-JP" sz="2000" dirty="0" smtClean="0"/>
              <a:t> </a:t>
            </a:r>
          </a:p>
          <a:p>
            <a:pPr eaLnBrk="1" hangingPunct="1">
              <a:buNone/>
            </a:pPr>
            <a:r>
              <a:rPr lang="en-US" sz="2000" dirty="0" smtClean="0">
                <a:solidFill>
                  <a:schemeClr val="accent1">
                    <a:lumMod val="50000"/>
                  </a:schemeClr>
                </a:solidFill>
              </a:rPr>
              <a:t>Science book</a:t>
            </a:r>
          </a:p>
          <a:p>
            <a:pPr eaLnBrk="1" hangingPunct="1">
              <a:buNone/>
            </a:pPr>
            <a:r>
              <a:rPr lang="en-US" sz="2000" dirty="0" smtClean="0">
                <a:solidFill>
                  <a:schemeClr val="accent1">
                    <a:lumMod val="50000"/>
                  </a:schemeClr>
                </a:solidFill>
              </a:rPr>
              <a:t>http://www.enchantedlearning.com/subjects/astronomy/</a:t>
            </a:r>
          </a:p>
          <a:p>
            <a:pPr eaLnBrk="1" hangingPunct="1">
              <a:buNone/>
            </a:pPr>
            <a:r>
              <a:rPr lang="en-US" sz="2000" b="1" dirty="0" smtClean="0">
                <a:solidFill>
                  <a:schemeClr val="bg1">
                    <a:lumMod val="85000"/>
                  </a:schemeClr>
                </a:solidFill>
                <a:hlinkClick r:id="rId3"/>
              </a:rPr>
              <a:t>http://solarsystem.nasa.gov/planets/profile.cfm?Object=Neptune&amp;Display=</a:t>
            </a:r>
          </a:p>
          <a:p>
            <a:pPr eaLnBrk="1" hangingPunct="1">
              <a:buNone/>
            </a:pPr>
            <a:r>
              <a:rPr lang="en-US" sz="2000" b="1" dirty="0" err="1" smtClean="0">
                <a:solidFill>
                  <a:schemeClr val="bg1">
                    <a:lumMod val="85000"/>
                  </a:schemeClr>
                </a:solidFill>
                <a:hlinkClick r:id="rId3"/>
              </a:rPr>
              <a:t>Facts&amp;System</a:t>
            </a:r>
            <a:r>
              <a:rPr lang="en-US" sz="2000" b="1" dirty="0" smtClean="0">
                <a:solidFill>
                  <a:schemeClr val="bg1">
                    <a:lumMod val="85000"/>
                  </a:schemeClr>
                </a:solidFill>
                <a:hlinkClick r:id="rId3"/>
              </a:rPr>
              <a:t>=Metric</a:t>
            </a:r>
            <a:r>
              <a:rPr lang="en-US" sz="2000" b="1" dirty="0" smtClean="0">
                <a:solidFill>
                  <a:schemeClr val="bg1">
                    <a:lumMod val="85000"/>
                  </a:schemeClr>
                </a:solidFill>
              </a:rPr>
              <a:t> </a:t>
            </a:r>
          </a:p>
          <a:p>
            <a:pPr eaLnBrk="1" hangingPunct="1">
              <a:buNone/>
            </a:pPr>
            <a:r>
              <a:rPr lang="en-US" sz="2000" dirty="0" smtClean="0">
                <a:solidFill>
                  <a:schemeClr val="bg1">
                    <a:lumMod val="85000"/>
                  </a:schemeClr>
                </a:solidFill>
                <a:hlinkClick r:id="rId4"/>
              </a:rPr>
              <a:t>http://www.enchantedlea</a:t>
            </a:r>
            <a:r>
              <a:rPr lang="en-US" sz="2000" dirty="0" smtClean="0">
                <a:solidFill>
                  <a:schemeClr val="accent1">
                    <a:lumMod val="50000"/>
                  </a:schemeClr>
                </a:solidFill>
                <a:hlinkClick r:id="rId4"/>
              </a:rPr>
              <a:t>rnin</a:t>
            </a:r>
            <a:r>
              <a:rPr lang="en-US" sz="2000" dirty="0" smtClean="0">
                <a:solidFill>
                  <a:schemeClr val="bg1">
                    <a:lumMod val="85000"/>
                  </a:schemeClr>
                </a:solidFill>
                <a:hlinkClick r:id="rId4"/>
              </a:rPr>
              <a:t>g.com/subjects/astronomy</a:t>
            </a:r>
            <a:r>
              <a:rPr lang="en-US" sz="2000" dirty="0" smtClean="0">
                <a:solidFill>
                  <a:schemeClr val="bg1">
                    <a:lumMod val="85000"/>
                  </a:schemeClr>
                </a:solidFill>
              </a:rPr>
              <a:t> </a:t>
            </a:r>
          </a:p>
          <a:p>
            <a:pPr eaLnBrk="1" hangingPunct="1">
              <a:buNone/>
            </a:pPr>
            <a:r>
              <a:rPr lang="en-US" sz="2000" dirty="0" smtClean="0">
                <a:solidFill>
                  <a:srgbClr val="CAE7E8"/>
                </a:solidFill>
                <a:hlinkClick r:id="rId5"/>
              </a:rPr>
              <a:t>http://www.windows.ucar.edu/tour/link=/neptune/discover.html&amp;edu=high</a:t>
            </a:r>
            <a:r>
              <a:rPr lang="en-US" sz="2000" dirty="0" smtClean="0">
                <a:solidFill>
                  <a:srgbClr val="CAE7E8"/>
                </a:solidFill>
              </a:rPr>
              <a:t> </a:t>
            </a:r>
            <a:endParaRPr lang="pl-PL" sz="2000" dirty="0" smtClean="0"/>
          </a:p>
          <a:p>
            <a:pPr eaLnBrk="1" hangingPunct="1">
              <a:buNone/>
            </a:pPr>
            <a:r>
              <a:rPr lang="en-US" sz="2000" dirty="0" smtClean="0">
                <a:hlinkClick r:id="rId6"/>
              </a:rPr>
              <a:t>http://solarsystem.nasa.gov/multimedia/display.cfm?IM_ID=167</a:t>
            </a:r>
            <a:r>
              <a:rPr lang="en-US" sz="2000" dirty="0" smtClean="0"/>
              <a:t> </a:t>
            </a:r>
          </a:p>
          <a:p>
            <a:r>
              <a:rPr lang="pl-PL" sz="2000" dirty="0" smtClean="0">
                <a:solidFill>
                  <a:schemeClr val="accent1">
                    <a:lumMod val="90000"/>
                  </a:schemeClr>
                </a:solidFill>
                <a:hlinkClick r:id="rId7"/>
              </a:rPr>
              <a:t>http://photojournal.jpl.nasa.gov</a:t>
            </a:r>
            <a:r>
              <a:rPr lang="pl-PL" sz="2000" dirty="0" smtClean="0">
                <a:solidFill>
                  <a:srgbClr val="CAE7E8"/>
                </a:solidFill>
                <a:hlinkClick r:id="rId7"/>
              </a:rPr>
              <a:t>/</a:t>
            </a:r>
            <a:endParaRPr lang="en-US" sz="2000" dirty="0" smtClean="0">
              <a:solidFill>
                <a:srgbClr val="CAE7E8"/>
              </a:solidFill>
              <a:hlinkClick r:id="rId7"/>
            </a:endParaRPr>
          </a:p>
          <a:p>
            <a:r>
              <a:rPr lang="pl-PL" sz="2000" dirty="0" smtClean="0">
                <a:solidFill>
                  <a:srgbClr val="CAE7E8"/>
                </a:solidFill>
                <a:hlinkClick r:id="rId7"/>
              </a:rPr>
              <a:t>targetFamily/Neptune</a:t>
            </a:r>
            <a:r>
              <a:rPr lang="en-US" sz="2000" dirty="0" smtClean="0">
                <a:solidFill>
                  <a:srgbClr val="CAE7E8"/>
                </a:solidFill>
              </a:rPr>
              <a:t> </a:t>
            </a:r>
          </a:p>
          <a:p>
            <a:pPr eaLnBrk="1" hangingPunct="1">
              <a:buNone/>
            </a:pPr>
            <a:r>
              <a:rPr lang="pl-PL" sz="2400" dirty="0" smtClean="0">
                <a:hlinkClick r:id="rId8"/>
              </a:rPr>
              <a:t>http://solarsystem.nasa.gov/planets/profile.cfm?Object=Neptune&amp;Display=Rings</a:t>
            </a:r>
            <a:r>
              <a:rPr lang="en-US" sz="2400" dirty="0" smtClean="0"/>
              <a:t> </a:t>
            </a:r>
            <a:endParaRPr lang="pl-PL" sz="2400" dirty="0" smtClean="0"/>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895600" y="228600"/>
            <a:ext cx="3733800" cy="1143000"/>
          </a:xfrm>
        </p:spPr>
        <p:txBody>
          <a:bodyPr/>
          <a:lstStyle/>
          <a:p>
            <a:pPr eaLnBrk="1" hangingPunct="1"/>
            <a:r>
              <a:rPr lang="en-US" sz="6000" b="1" dirty="0" smtClean="0">
                <a:solidFill>
                  <a:schemeClr val="bg1">
                    <a:lumMod val="95000"/>
                  </a:schemeClr>
                </a:solidFill>
                <a:effectLst>
                  <a:outerShdw blurRad="38100" dist="38100" dir="2700000" algn="tl">
                    <a:srgbClr val="000000">
                      <a:alpha val="43137"/>
                    </a:srgbClr>
                  </a:outerShdw>
                </a:effectLst>
              </a:rPr>
              <a:t>H</a:t>
            </a:r>
            <a:r>
              <a:rPr lang="en-US" sz="6000" b="1" dirty="0" smtClean="0">
                <a:solidFill>
                  <a:schemeClr val="bg1">
                    <a:lumMod val="85000"/>
                  </a:schemeClr>
                </a:solidFill>
                <a:effectLst>
                  <a:outerShdw blurRad="38100" dist="38100" dir="2700000" algn="tl">
                    <a:srgbClr val="000000">
                      <a:alpha val="43137"/>
                    </a:srgbClr>
                  </a:outerShdw>
                </a:effectLst>
              </a:rPr>
              <a:t>i</a:t>
            </a:r>
            <a:r>
              <a:rPr lang="en-US" sz="6000" b="1" dirty="0" smtClean="0">
                <a:solidFill>
                  <a:schemeClr val="bg1">
                    <a:lumMod val="75000"/>
                  </a:schemeClr>
                </a:solidFill>
                <a:effectLst>
                  <a:outerShdw blurRad="38100" dist="38100" dir="2700000" algn="tl">
                    <a:srgbClr val="000000">
                      <a:alpha val="43137"/>
                    </a:srgbClr>
                  </a:outerShdw>
                </a:effectLst>
              </a:rPr>
              <a:t>s</a:t>
            </a:r>
            <a:r>
              <a:rPr lang="en-US" sz="6000" b="1" dirty="0" smtClean="0">
                <a:solidFill>
                  <a:schemeClr val="bg1">
                    <a:lumMod val="65000"/>
                  </a:schemeClr>
                </a:solidFill>
                <a:effectLst>
                  <a:outerShdw blurRad="38100" dist="38100" dir="2700000" algn="tl">
                    <a:srgbClr val="000000">
                      <a:alpha val="43137"/>
                    </a:srgbClr>
                  </a:outerShdw>
                </a:effectLst>
              </a:rPr>
              <a:t>t</a:t>
            </a:r>
            <a:r>
              <a:rPr lang="en-US" sz="6000" b="1" dirty="0" smtClean="0">
                <a:solidFill>
                  <a:schemeClr val="bg1">
                    <a:lumMod val="50000"/>
                  </a:schemeClr>
                </a:solidFill>
                <a:effectLst>
                  <a:outerShdw blurRad="38100" dist="38100" dir="2700000" algn="tl">
                    <a:srgbClr val="000000">
                      <a:alpha val="43137"/>
                    </a:srgbClr>
                  </a:outerShdw>
                </a:effectLst>
              </a:rPr>
              <a:t>o</a:t>
            </a:r>
            <a:r>
              <a:rPr lang="en-US" sz="6000" b="1" dirty="0" smtClean="0">
                <a:solidFill>
                  <a:schemeClr val="tx1">
                    <a:lumMod val="65000"/>
                    <a:lumOff val="35000"/>
                  </a:schemeClr>
                </a:solidFill>
                <a:effectLst>
                  <a:outerShdw blurRad="38100" dist="38100" dir="2700000" algn="tl">
                    <a:srgbClr val="000000">
                      <a:alpha val="43137"/>
                    </a:srgbClr>
                  </a:outerShdw>
                </a:effectLst>
              </a:rPr>
              <a:t>r</a:t>
            </a:r>
            <a:r>
              <a:rPr lang="en-US" sz="6000" b="1" dirty="0" smtClean="0">
                <a:solidFill>
                  <a:schemeClr val="tx1">
                    <a:lumMod val="75000"/>
                    <a:lumOff val="25000"/>
                  </a:schemeClr>
                </a:solidFill>
                <a:effectLst>
                  <a:outerShdw blurRad="38100" dist="38100" dir="2700000" algn="tl">
                    <a:srgbClr val="000000">
                      <a:alpha val="43137"/>
                    </a:srgbClr>
                  </a:outerShdw>
                </a:effectLst>
              </a:rPr>
              <a:t>y</a:t>
            </a:r>
          </a:p>
        </p:txBody>
      </p:sp>
      <p:sp>
        <p:nvSpPr>
          <p:cNvPr id="3075" name="Rectangle 3"/>
          <p:cNvSpPr>
            <a:spLocks noGrp="1" noChangeArrowheads="1"/>
          </p:cNvSpPr>
          <p:nvPr>
            <p:ph type="body" idx="1"/>
          </p:nvPr>
        </p:nvSpPr>
        <p:spPr>
          <a:xfrm>
            <a:off x="457200" y="1295400"/>
            <a:ext cx="8229600" cy="5334000"/>
          </a:xfrm>
        </p:spPr>
        <p:txBody>
          <a:bodyPr/>
          <a:lstStyle/>
          <a:p>
            <a:pPr eaLnBrk="1" hangingPunct="1">
              <a:buNone/>
            </a:pPr>
            <a:r>
              <a:rPr lang="en-US" sz="2000" dirty="0" smtClean="0">
                <a:solidFill>
                  <a:schemeClr val="bg2">
                    <a:lumMod val="40000"/>
                    <a:lumOff val="60000"/>
                  </a:schemeClr>
                </a:solidFill>
              </a:rPr>
              <a:t>Discovery</a:t>
            </a:r>
          </a:p>
          <a:p>
            <a:pPr eaLnBrk="1" hangingPunct="1">
              <a:buNone/>
            </a:pPr>
            <a:r>
              <a:rPr lang="en-US" sz="2000" dirty="0" smtClean="0">
                <a:solidFill>
                  <a:schemeClr val="bg2">
                    <a:lumMod val="40000"/>
                    <a:lumOff val="60000"/>
                  </a:schemeClr>
                </a:solidFill>
              </a:rPr>
              <a:t>On </a:t>
            </a:r>
            <a:r>
              <a:rPr lang="en-US" sz="2000" dirty="0" smtClean="0">
                <a:solidFill>
                  <a:schemeClr val="bg1"/>
                </a:solidFill>
              </a:rPr>
              <a:t>1613</a:t>
            </a:r>
            <a:r>
              <a:rPr lang="en-US" sz="2000" dirty="0" smtClean="0">
                <a:solidFill>
                  <a:schemeClr val="bg2">
                    <a:lumMod val="40000"/>
                    <a:lumOff val="60000"/>
                  </a:schemeClr>
                </a:solidFill>
              </a:rPr>
              <a:t>, </a:t>
            </a:r>
            <a:r>
              <a:rPr lang="en-US" sz="2000" dirty="0" smtClean="0">
                <a:solidFill>
                  <a:schemeClr val="bg1">
                    <a:lumMod val="95000"/>
                  </a:schemeClr>
                </a:solidFill>
              </a:rPr>
              <a:t>Galileo Galilei </a:t>
            </a:r>
            <a:r>
              <a:rPr lang="en-US" sz="2000" dirty="0" smtClean="0">
                <a:solidFill>
                  <a:schemeClr val="bg2">
                    <a:lumMod val="40000"/>
                    <a:lumOff val="60000"/>
                  </a:schemeClr>
                </a:solidFill>
              </a:rPr>
              <a:t>saw Neptune by </a:t>
            </a:r>
            <a:r>
              <a:rPr lang="en-US" sz="2000" dirty="0" smtClean="0">
                <a:solidFill>
                  <a:schemeClr val="bg1"/>
                </a:solidFill>
              </a:rPr>
              <a:t>telescope</a:t>
            </a:r>
            <a:r>
              <a:rPr lang="en-US" sz="2000" dirty="0" smtClean="0">
                <a:solidFill>
                  <a:schemeClr val="bg2">
                    <a:lumMod val="40000"/>
                    <a:lumOff val="60000"/>
                  </a:schemeClr>
                </a:solidFill>
              </a:rPr>
              <a:t>.</a:t>
            </a:r>
          </a:p>
          <a:p>
            <a:pPr eaLnBrk="1" hangingPunct="1">
              <a:buNone/>
            </a:pPr>
            <a:r>
              <a:rPr lang="en-US" sz="2000" dirty="0" smtClean="0">
                <a:solidFill>
                  <a:schemeClr val="bg2">
                    <a:lumMod val="40000"/>
                    <a:lumOff val="60000"/>
                  </a:schemeClr>
                </a:solidFill>
              </a:rPr>
              <a:t>After discovered </a:t>
            </a:r>
            <a:r>
              <a:rPr lang="en-US" sz="2000" dirty="0" smtClean="0">
                <a:solidFill>
                  <a:schemeClr val="bg1"/>
                </a:solidFill>
              </a:rPr>
              <a:t>Uranus</a:t>
            </a:r>
            <a:r>
              <a:rPr lang="en-US" sz="2000" dirty="0" smtClean="0">
                <a:solidFill>
                  <a:schemeClr val="bg2">
                    <a:lumMod val="40000"/>
                    <a:lumOff val="60000"/>
                  </a:schemeClr>
                </a:solidFill>
              </a:rPr>
              <a:t>, astronauts were having trouble</a:t>
            </a:r>
          </a:p>
          <a:p>
            <a:pPr eaLnBrk="1" hangingPunct="1">
              <a:buNone/>
            </a:pPr>
            <a:r>
              <a:rPr lang="en-US" sz="2000" dirty="0" smtClean="0">
                <a:solidFill>
                  <a:schemeClr val="bg2">
                    <a:lumMod val="40000"/>
                    <a:lumOff val="60000"/>
                  </a:schemeClr>
                </a:solidFill>
              </a:rPr>
              <a:t>figuring out the </a:t>
            </a:r>
            <a:r>
              <a:rPr lang="en-US" sz="2000" dirty="0" smtClean="0">
                <a:solidFill>
                  <a:schemeClr val="bg1"/>
                </a:solidFill>
              </a:rPr>
              <a:t>orbit</a:t>
            </a:r>
            <a:r>
              <a:rPr lang="en-US" sz="2000" dirty="0" smtClean="0">
                <a:solidFill>
                  <a:schemeClr val="bg2">
                    <a:lumMod val="40000"/>
                    <a:lumOff val="60000"/>
                  </a:schemeClr>
                </a:solidFill>
              </a:rPr>
              <a:t>. They thought there is another planet</a:t>
            </a:r>
          </a:p>
          <a:p>
            <a:pPr eaLnBrk="1" hangingPunct="1">
              <a:buNone/>
            </a:pPr>
            <a:r>
              <a:rPr lang="en-US" sz="2000" dirty="0" smtClean="0">
                <a:solidFill>
                  <a:schemeClr val="bg2">
                    <a:lumMod val="40000"/>
                    <a:lumOff val="60000"/>
                  </a:schemeClr>
                </a:solidFill>
              </a:rPr>
              <a:t>further away than Uranus</a:t>
            </a:r>
            <a:r>
              <a:rPr lang="en-US" sz="1800" dirty="0" smtClean="0">
                <a:solidFill>
                  <a:schemeClr val="bg2">
                    <a:lumMod val="40000"/>
                    <a:lumOff val="60000"/>
                  </a:schemeClr>
                </a:solidFill>
              </a:rPr>
              <a:t>. French astronomer </a:t>
            </a:r>
            <a:r>
              <a:rPr lang="en-US" sz="1800" dirty="0" smtClean="0">
                <a:solidFill>
                  <a:schemeClr val="bg1"/>
                </a:solidFill>
              </a:rPr>
              <a:t>Liverier</a:t>
            </a:r>
            <a:r>
              <a:rPr lang="en-US" sz="1800" dirty="0" smtClean="0">
                <a:solidFill>
                  <a:schemeClr val="bg2">
                    <a:lumMod val="40000"/>
                    <a:lumOff val="60000"/>
                  </a:schemeClr>
                </a:solidFill>
              </a:rPr>
              <a:t> and English</a:t>
            </a:r>
          </a:p>
          <a:p>
            <a:pPr eaLnBrk="1" hangingPunct="1">
              <a:buNone/>
            </a:pPr>
            <a:r>
              <a:rPr lang="en-US" sz="1800" dirty="0" smtClean="0">
                <a:solidFill>
                  <a:schemeClr val="bg2">
                    <a:lumMod val="40000"/>
                    <a:lumOff val="60000"/>
                  </a:schemeClr>
                </a:solidFill>
              </a:rPr>
              <a:t>astronomer </a:t>
            </a:r>
            <a:r>
              <a:rPr lang="en-US" sz="1800" dirty="0" smtClean="0">
                <a:solidFill>
                  <a:schemeClr val="bg1"/>
                </a:solidFill>
              </a:rPr>
              <a:t>John Couch Adams </a:t>
            </a:r>
            <a:r>
              <a:rPr lang="en-US" sz="1800" dirty="0" smtClean="0">
                <a:solidFill>
                  <a:schemeClr val="bg2">
                    <a:lumMod val="40000"/>
                    <a:lumOff val="60000"/>
                  </a:schemeClr>
                </a:solidFill>
              </a:rPr>
              <a:t>guessed the </a:t>
            </a:r>
            <a:r>
              <a:rPr lang="en-US" sz="1800" dirty="0" smtClean="0">
                <a:solidFill>
                  <a:schemeClr val="bg1"/>
                </a:solidFill>
              </a:rPr>
              <a:t>math calculations </a:t>
            </a:r>
            <a:r>
              <a:rPr lang="en-US" sz="1800" dirty="0" smtClean="0">
                <a:solidFill>
                  <a:schemeClr val="bg2">
                    <a:lumMod val="40000"/>
                    <a:lumOff val="60000"/>
                  </a:schemeClr>
                </a:solidFill>
              </a:rPr>
              <a:t>of where</a:t>
            </a:r>
          </a:p>
          <a:p>
            <a:pPr eaLnBrk="1" hangingPunct="1">
              <a:buNone/>
            </a:pPr>
            <a:r>
              <a:rPr lang="en-US" sz="1800" dirty="0" smtClean="0">
                <a:solidFill>
                  <a:schemeClr val="bg2">
                    <a:lumMod val="40000"/>
                    <a:lumOff val="60000"/>
                  </a:schemeClr>
                </a:solidFill>
              </a:rPr>
              <a:t>Neptune must be. Then </a:t>
            </a:r>
            <a:r>
              <a:rPr lang="pl-PL" sz="1800" dirty="0" smtClean="0">
                <a:solidFill>
                  <a:schemeClr val="bg1"/>
                </a:solidFill>
              </a:rPr>
              <a:t>Johann Galle </a:t>
            </a:r>
            <a:r>
              <a:rPr lang="en-US" sz="1800" dirty="0" smtClean="0">
                <a:solidFill>
                  <a:schemeClr val="bg2">
                    <a:lumMod val="40000"/>
                    <a:lumOff val="60000"/>
                  </a:schemeClr>
                </a:solidFill>
              </a:rPr>
              <a:t>observed.</a:t>
            </a:r>
          </a:p>
          <a:p>
            <a:pPr eaLnBrk="1" hangingPunct="1">
              <a:buNone/>
            </a:pPr>
            <a:endParaRPr lang="en-US" sz="1800" dirty="0" smtClean="0">
              <a:solidFill>
                <a:schemeClr val="bg1">
                  <a:lumMod val="85000"/>
                </a:schemeClr>
              </a:solidFill>
            </a:endParaRPr>
          </a:p>
          <a:p>
            <a:pPr eaLnBrk="1" hangingPunct="1">
              <a:buNone/>
            </a:pPr>
            <a:r>
              <a:rPr lang="en-US" sz="1800" dirty="0" smtClean="0">
                <a:solidFill>
                  <a:schemeClr val="bg1">
                    <a:lumMod val="85000"/>
                  </a:schemeClr>
                </a:solidFill>
              </a:rPr>
              <a:t>Neptune: Roman Sea god</a:t>
            </a:r>
          </a:p>
        </p:txBody>
      </p:sp>
      <p:pic>
        <p:nvPicPr>
          <p:cNvPr id="11266" name="Picture 2" descr="Neptune's Symbol"/>
          <p:cNvPicPr>
            <a:picLocks noChangeAspect="1" noChangeArrowheads="1"/>
          </p:cNvPicPr>
          <p:nvPr/>
        </p:nvPicPr>
        <p:blipFill>
          <a:blip r:embed="rId3"/>
          <a:srcRect/>
          <a:stretch>
            <a:fillRect/>
          </a:stretch>
        </p:blipFill>
        <p:spPr bwMode="auto">
          <a:xfrm>
            <a:off x="6858000" y="4191000"/>
            <a:ext cx="2209800" cy="2237772"/>
          </a:xfrm>
          <a:prstGeom prst="rect">
            <a:avLst/>
          </a:prstGeom>
          <a:noFill/>
        </p:spPr>
      </p:pic>
      <p:sp>
        <p:nvSpPr>
          <p:cNvPr id="6" name="Strzałka w prawo 5"/>
          <p:cNvSpPr/>
          <p:nvPr/>
        </p:nvSpPr>
        <p:spPr>
          <a:xfrm>
            <a:off x="6400800" y="4267200"/>
            <a:ext cx="7620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7" name="pole tekstowe 6"/>
          <p:cNvSpPr txBox="1"/>
          <p:nvPr/>
        </p:nvSpPr>
        <p:spPr>
          <a:xfrm>
            <a:off x="5486400" y="4343400"/>
            <a:ext cx="1143000" cy="369332"/>
          </a:xfrm>
          <a:prstGeom prst="rect">
            <a:avLst/>
          </a:prstGeom>
          <a:noFill/>
        </p:spPr>
        <p:txBody>
          <a:bodyPr wrap="square" rtlCol="0">
            <a:spAutoFit/>
          </a:bodyPr>
          <a:lstStyle/>
          <a:p>
            <a:r>
              <a:rPr lang="en-US" dirty="0" smtClean="0">
                <a:solidFill>
                  <a:schemeClr val="accent3"/>
                </a:solidFill>
              </a:rPr>
              <a:t>Trident</a:t>
            </a:r>
            <a:endParaRPr lang="pl-PL" dirty="0">
              <a:solidFill>
                <a:schemeClr val="accent3"/>
              </a:solidFill>
            </a:endParaRPr>
          </a:p>
        </p:txBody>
      </p:sp>
      <p:pic>
        <p:nvPicPr>
          <p:cNvPr id="12290" name="Picture 2" descr="Johann Gottfried Galle">
            <a:hlinkClick r:id="rId4" tooltip="Johann Gottfried Galle"/>
          </p:cNvPr>
          <p:cNvPicPr>
            <a:picLocks noChangeAspect="1" noChangeArrowheads="1"/>
          </p:cNvPicPr>
          <p:nvPr/>
        </p:nvPicPr>
        <p:blipFill>
          <a:blip r:embed="rId5"/>
          <a:srcRect/>
          <a:stretch>
            <a:fillRect/>
          </a:stretch>
        </p:blipFill>
        <p:spPr bwMode="auto">
          <a:xfrm>
            <a:off x="7620000" y="123824"/>
            <a:ext cx="1403718" cy="2314576"/>
          </a:xfrm>
          <a:prstGeom prst="rect">
            <a:avLst/>
          </a:prstGeom>
          <a:noFill/>
        </p:spPr>
      </p:pic>
      <p:sp>
        <p:nvSpPr>
          <p:cNvPr id="8" name="pole tekstowe 7"/>
          <p:cNvSpPr txBox="1"/>
          <p:nvPr/>
        </p:nvSpPr>
        <p:spPr>
          <a:xfrm>
            <a:off x="7543800" y="2435423"/>
            <a:ext cx="1600200" cy="369332"/>
          </a:xfrm>
          <a:prstGeom prst="rect">
            <a:avLst/>
          </a:prstGeom>
          <a:noFill/>
        </p:spPr>
        <p:txBody>
          <a:bodyPr wrap="square" rtlCol="0">
            <a:spAutoFit/>
          </a:bodyPr>
          <a:lstStyle/>
          <a:p>
            <a:r>
              <a:rPr lang="en-US" dirty="0" smtClean="0">
                <a:solidFill>
                  <a:schemeClr val="bg2">
                    <a:lumMod val="60000"/>
                    <a:lumOff val="40000"/>
                  </a:schemeClr>
                </a:solidFill>
              </a:rPr>
              <a:t>Johann Galle</a:t>
            </a:r>
            <a:endParaRPr lang="pl-PL" dirty="0">
              <a:solidFill>
                <a:schemeClr val="bg2">
                  <a:lumMod val="60000"/>
                  <a:lumOff val="40000"/>
                </a:schemeClr>
              </a:solidFill>
            </a:endParaRPr>
          </a:p>
        </p:txBody>
      </p:sp>
    </p:spTree>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09800" y="0"/>
            <a:ext cx="5334000" cy="1143000"/>
          </a:xfrm>
        </p:spPr>
        <p:txBody>
          <a:bodyPr/>
          <a:lstStyle/>
          <a:p>
            <a:pPr eaLnBrk="1" hangingPunct="1"/>
            <a:r>
              <a:rPr lang="en-US" sz="6000" dirty="0" smtClean="0">
                <a:solidFill>
                  <a:srgbClr val="C00000"/>
                </a:solidFill>
                <a:effectLst>
                  <a:outerShdw blurRad="38100" dist="38100" dir="2700000" algn="tl">
                    <a:srgbClr val="000000">
                      <a:alpha val="43137"/>
                    </a:srgbClr>
                  </a:outerShdw>
                </a:effectLst>
              </a:rPr>
              <a:t>So</a:t>
            </a:r>
            <a:r>
              <a:rPr lang="en-US" sz="6000" dirty="0" smtClean="0">
                <a:solidFill>
                  <a:srgbClr val="FF0000"/>
                </a:solidFill>
                <a:effectLst>
                  <a:outerShdw blurRad="38100" dist="38100" dir="2700000" algn="tl">
                    <a:srgbClr val="000000">
                      <a:alpha val="43137"/>
                    </a:srgbClr>
                  </a:outerShdw>
                </a:effectLst>
              </a:rPr>
              <a:t>lar</a:t>
            </a:r>
            <a:r>
              <a:rPr lang="en-US" sz="6000" dirty="0" smtClean="0">
                <a:effectLst>
                  <a:outerShdw blurRad="38100" dist="38100" dir="2700000" algn="tl">
                    <a:srgbClr val="000000">
                      <a:alpha val="43137"/>
                    </a:srgbClr>
                  </a:outerShdw>
                </a:effectLst>
              </a:rPr>
              <a:t> </a:t>
            </a:r>
            <a:r>
              <a:rPr lang="en-US" sz="6000" dirty="0" smtClean="0">
                <a:solidFill>
                  <a:srgbClr val="FFC000"/>
                </a:solidFill>
                <a:effectLst>
                  <a:outerShdw blurRad="38100" dist="38100" dir="2700000" algn="tl">
                    <a:srgbClr val="000000">
                      <a:alpha val="43137"/>
                    </a:srgbClr>
                  </a:outerShdw>
                </a:effectLst>
              </a:rPr>
              <a:t>Sys</a:t>
            </a:r>
            <a:r>
              <a:rPr lang="en-US" sz="6000" dirty="0" smtClean="0">
                <a:solidFill>
                  <a:srgbClr val="FFFF00"/>
                </a:solidFill>
                <a:effectLst>
                  <a:outerShdw blurRad="38100" dist="38100" dir="2700000" algn="tl">
                    <a:srgbClr val="000000">
                      <a:alpha val="43137"/>
                    </a:srgbClr>
                  </a:outerShdw>
                </a:effectLst>
              </a:rPr>
              <a:t>tem</a:t>
            </a:r>
          </a:p>
        </p:txBody>
      </p:sp>
      <p:sp>
        <p:nvSpPr>
          <p:cNvPr id="4099" name="Rectangle 3"/>
          <p:cNvSpPr>
            <a:spLocks noGrp="1" noChangeArrowheads="1"/>
          </p:cNvSpPr>
          <p:nvPr>
            <p:ph type="body" idx="1"/>
          </p:nvPr>
        </p:nvSpPr>
        <p:spPr>
          <a:xfrm>
            <a:off x="457200" y="1447800"/>
            <a:ext cx="8229600" cy="5257800"/>
          </a:xfrm>
        </p:spPr>
        <p:txBody>
          <a:bodyPr/>
          <a:lstStyle/>
          <a:p>
            <a:pPr eaLnBrk="1" hangingPunct="1">
              <a:buNone/>
            </a:pPr>
            <a:r>
              <a:rPr lang="en-US" sz="2000" dirty="0" smtClean="0">
                <a:solidFill>
                  <a:schemeClr val="bg1">
                    <a:lumMod val="85000"/>
                  </a:schemeClr>
                </a:solidFill>
              </a:rPr>
              <a:t>Order:</a:t>
            </a:r>
          </a:p>
          <a:p>
            <a:pPr eaLnBrk="1" hangingPunct="1">
              <a:buNone/>
            </a:pPr>
            <a:r>
              <a:rPr lang="en-US" sz="2000" dirty="0" smtClean="0">
                <a:solidFill>
                  <a:schemeClr val="bg1"/>
                </a:solidFill>
              </a:rPr>
              <a:t>8</a:t>
            </a:r>
            <a:r>
              <a:rPr lang="en-US" sz="2000" baseline="30000" dirty="0" smtClean="0">
                <a:solidFill>
                  <a:schemeClr val="bg1"/>
                </a:solidFill>
              </a:rPr>
              <a:t>th</a:t>
            </a:r>
            <a:r>
              <a:rPr lang="en-US" sz="2000" dirty="0" smtClean="0">
                <a:solidFill>
                  <a:schemeClr val="bg1">
                    <a:lumMod val="85000"/>
                  </a:schemeClr>
                </a:solidFill>
              </a:rPr>
              <a:t> from the sun</a:t>
            </a:r>
          </a:p>
          <a:p>
            <a:pPr eaLnBrk="1" hangingPunct="1">
              <a:buNone/>
            </a:pPr>
            <a:endParaRPr lang="en-US" sz="2000" dirty="0" smtClean="0">
              <a:solidFill>
                <a:schemeClr val="bg1">
                  <a:lumMod val="85000"/>
                </a:schemeClr>
              </a:solidFill>
            </a:endParaRPr>
          </a:p>
          <a:p>
            <a:pPr eaLnBrk="1" hangingPunct="1">
              <a:buNone/>
            </a:pPr>
            <a:r>
              <a:rPr lang="en-US" sz="2000" dirty="0" smtClean="0">
                <a:solidFill>
                  <a:schemeClr val="bg1">
                    <a:lumMod val="85000"/>
                  </a:schemeClr>
                </a:solidFill>
              </a:rPr>
              <a:t>Distance from the Sun in AU*: 30.06</a:t>
            </a:r>
          </a:p>
          <a:p>
            <a:pPr eaLnBrk="1" hangingPunct="1">
              <a:buNone/>
            </a:pPr>
            <a:r>
              <a:rPr lang="en-US" sz="2000" dirty="0" smtClean="0">
                <a:solidFill>
                  <a:schemeClr val="bg1">
                    <a:lumMod val="85000"/>
                  </a:schemeClr>
                </a:solidFill>
              </a:rPr>
              <a:t>In km: 4,496,976,000 km</a:t>
            </a:r>
          </a:p>
          <a:p>
            <a:pPr eaLnBrk="1" hangingPunct="1">
              <a:buNone/>
            </a:pPr>
            <a:endParaRPr lang="en-US" sz="2000" dirty="0" smtClean="0">
              <a:solidFill>
                <a:schemeClr val="bg1">
                  <a:lumMod val="85000"/>
                </a:schemeClr>
              </a:solidFill>
            </a:endParaRPr>
          </a:p>
          <a:p>
            <a:pPr eaLnBrk="1" hangingPunct="1">
              <a:buNone/>
            </a:pPr>
            <a:r>
              <a:rPr lang="en-US" sz="2000" dirty="0" smtClean="0">
                <a:solidFill>
                  <a:schemeClr val="bg1">
                    <a:lumMod val="85000"/>
                  </a:schemeClr>
                </a:solidFill>
              </a:rPr>
              <a:t>Distance from the Earth in AU: 29.06</a:t>
            </a:r>
          </a:p>
          <a:p>
            <a:pPr eaLnBrk="1" hangingPunct="1">
              <a:buNone/>
            </a:pPr>
            <a:r>
              <a:rPr lang="en-US" sz="2000" dirty="0" smtClean="0">
                <a:solidFill>
                  <a:schemeClr val="bg1">
                    <a:lumMod val="85000"/>
                  </a:schemeClr>
                </a:solidFill>
              </a:rPr>
              <a:t>In km: 4,347,376,000 km</a:t>
            </a:r>
          </a:p>
          <a:p>
            <a:pPr eaLnBrk="1" hangingPunct="1">
              <a:buNone/>
            </a:pPr>
            <a:endParaRPr lang="en-US" sz="1100" dirty="0" smtClean="0">
              <a:solidFill>
                <a:schemeClr val="bg1">
                  <a:lumMod val="85000"/>
                </a:schemeClr>
              </a:solidFill>
            </a:endParaRPr>
          </a:p>
          <a:p>
            <a:pPr eaLnBrk="1" hangingPunct="1">
              <a:buNone/>
            </a:pPr>
            <a:r>
              <a:rPr lang="en-US" sz="1400" dirty="0" smtClean="0">
                <a:solidFill>
                  <a:schemeClr val="bg1">
                    <a:lumMod val="85000"/>
                  </a:schemeClr>
                </a:solidFill>
              </a:rPr>
              <a:t>*AU: Astronomical Unit</a:t>
            </a:r>
          </a:p>
          <a:p>
            <a:pPr eaLnBrk="1" hangingPunct="1">
              <a:buNone/>
            </a:pPr>
            <a:endParaRPr lang="en-US" sz="1100" dirty="0" smtClean="0">
              <a:solidFill>
                <a:schemeClr val="bg1">
                  <a:lumMod val="85000"/>
                </a:schemeClr>
              </a:solidFill>
            </a:endParaRPr>
          </a:p>
          <a:p>
            <a:pPr eaLnBrk="1" hangingPunct="1">
              <a:buNone/>
            </a:pPr>
            <a:r>
              <a:rPr lang="en-US" sz="2000" dirty="0" smtClean="0">
                <a:solidFill>
                  <a:schemeClr val="bg1">
                    <a:lumMod val="85000"/>
                  </a:schemeClr>
                </a:solidFill>
              </a:rPr>
              <a:t>Orbital period (how long is one trip around the sun?) [ year]:</a:t>
            </a:r>
          </a:p>
          <a:p>
            <a:pPr eaLnBrk="1" hangingPunct="1">
              <a:buNone/>
            </a:pPr>
            <a:r>
              <a:rPr lang="en-US" sz="2000" dirty="0" smtClean="0">
                <a:solidFill>
                  <a:schemeClr val="bg1">
                    <a:lumMod val="85000"/>
                  </a:schemeClr>
                </a:solidFill>
              </a:rPr>
              <a:t>About 60225 days / 165 years</a:t>
            </a:r>
          </a:p>
          <a:p>
            <a:pPr eaLnBrk="1" hangingPunct="1">
              <a:buNone/>
            </a:pPr>
            <a:r>
              <a:rPr lang="en-US" sz="2000" dirty="0" smtClean="0">
                <a:solidFill>
                  <a:schemeClr val="bg1">
                    <a:lumMod val="85000"/>
                  </a:schemeClr>
                </a:solidFill>
              </a:rPr>
              <a:t>Rotation [day]: 16 Earth hours</a:t>
            </a:r>
            <a:endParaRPr lang="en-US" sz="1600" dirty="0" smtClean="0">
              <a:solidFill>
                <a:schemeClr val="bg1">
                  <a:lumMod val="85000"/>
                </a:schemeClr>
              </a:solidFill>
            </a:endParaRPr>
          </a:p>
        </p:txBody>
      </p:sp>
      <p:pic>
        <p:nvPicPr>
          <p:cNvPr id="10242" name="Picture 2" descr="http://rocksfromspace.open.ac.uk/images/solar_system4.jpg"/>
          <p:cNvPicPr>
            <a:picLocks noChangeAspect="1" noChangeArrowheads="1"/>
          </p:cNvPicPr>
          <p:nvPr/>
        </p:nvPicPr>
        <p:blipFill>
          <a:blip r:embed="rId3"/>
          <a:srcRect/>
          <a:stretch>
            <a:fillRect/>
          </a:stretch>
        </p:blipFill>
        <p:spPr bwMode="auto">
          <a:xfrm>
            <a:off x="5334000" y="1352550"/>
            <a:ext cx="3688382" cy="2838450"/>
          </a:xfrm>
          <a:prstGeom prst="rect">
            <a:avLst/>
          </a:prstGeom>
          <a:noFill/>
        </p:spPr>
      </p:pic>
    </p:spTree>
  </p:cSld>
  <p:clrMapOvr>
    <a:masterClrMapping/>
  </p:clrMapOvr>
  <p:transition spd="slow">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28600" y="76200"/>
            <a:ext cx="8686800" cy="1143000"/>
          </a:xfrm>
        </p:spPr>
        <p:txBody>
          <a:bodyPr/>
          <a:lstStyle/>
          <a:p>
            <a:pPr eaLnBrk="1" hangingPunct="1"/>
            <a:r>
              <a:rPr lang="en-US" sz="4800" dirty="0" smtClean="0">
                <a:solidFill>
                  <a:schemeClr val="accent2">
                    <a:lumMod val="20000"/>
                    <a:lumOff val="80000"/>
                  </a:schemeClr>
                </a:solidFill>
                <a:effectLst>
                  <a:outerShdw blurRad="38100" dist="38100" dir="2700000" algn="tl">
                    <a:srgbClr val="000000">
                      <a:alpha val="43137"/>
                    </a:srgbClr>
                  </a:outerShdw>
                </a:effectLst>
              </a:rPr>
              <a:t>Plan</a:t>
            </a:r>
            <a:r>
              <a:rPr lang="en-US" sz="4800" dirty="0" smtClean="0">
                <a:solidFill>
                  <a:schemeClr val="accent2">
                    <a:lumMod val="40000"/>
                    <a:lumOff val="60000"/>
                  </a:schemeClr>
                </a:solidFill>
                <a:effectLst>
                  <a:outerShdw blurRad="38100" dist="38100" dir="2700000" algn="tl">
                    <a:srgbClr val="000000">
                      <a:alpha val="43137"/>
                    </a:srgbClr>
                  </a:outerShdw>
                </a:effectLst>
              </a:rPr>
              <a:t>et Me</a:t>
            </a:r>
            <a:r>
              <a:rPr lang="en-US" sz="4800" dirty="0" smtClean="0">
                <a:solidFill>
                  <a:schemeClr val="accent2">
                    <a:lumMod val="60000"/>
                    <a:lumOff val="40000"/>
                  </a:schemeClr>
                </a:solidFill>
                <a:effectLst>
                  <a:outerShdw blurRad="38100" dist="38100" dir="2700000" algn="tl">
                    <a:srgbClr val="000000">
                      <a:alpha val="43137"/>
                    </a:srgbClr>
                  </a:outerShdw>
                </a:effectLst>
              </a:rPr>
              <a:t>asu</a:t>
            </a:r>
            <a:r>
              <a:rPr lang="en-US" sz="4800" dirty="0" smtClean="0">
                <a:solidFill>
                  <a:schemeClr val="accent2">
                    <a:lumMod val="75000"/>
                  </a:schemeClr>
                </a:solidFill>
                <a:effectLst>
                  <a:outerShdw blurRad="38100" dist="38100" dir="2700000" algn="tl">
                    <a:srgbClr val="000000">
                      <a:alpha val="43137"/>
                    </a:srgbClr>
                  </a:outerShdw>
                </a:effectLst>
              </a:rPr>
              <a:t>rem</a:t>
            </a:r>
            <a:r>
              <a:rPr lang="en-US" sz="4800" dirty="0" smtClean="0">
                <a:solidFill>
                  <a:schemeClr val="accent2">
                    <a:lumMod val="50000"/>
                  </a:schemeClr>
                </a:solidFill>
                <a:effectLst>
                  <a:outerShdw blurRad="38100" dist="38100" dir="2700000" algn="tl">
                    <a:srgbClr val="000000">
                      <a:alpha val="43137"/>
                    </a:srgbClr>
                  </a:outerShdw>
                </a:effectLst>
              </a:rPr>
              <a:t>ents</a:t>
            </a:r>
          </a:p>
        </p:txBody>
      </p:sp>
      <p:sp>
        <p:nvSpPr>
          <p:cNvPr id="5123" name="Rectangle 3"/>
          <p:cNvSpPr>
            <a:spLocks noGrp="1" noChangeArrowheads="1"/>
          </p:cNvSpPr>
          <p:nvPr>
            <p:ph type="body" idx="1"/>
          </p:nvPr>
        </p:nvSpPr>
        <p:spPr>
          <a:xfrm>
            <a:off x="228600" y="1219200"/>
            <a:ext cx="8686800" cy="5410200"/>
          </a:xfrm>
        </p:spPr>
        <p:txBody>
          <a:bodyPr>
            <a:scene3d>
              <a:camera prst="orthographicFront"/>
              <a:lightRig rig="threePt" dir="t"/>
            </a:scene3d>
            <a:sp3d/>
          </a:bodyPr>
          <a:lstStyle/>
          <a:p>
            <a:pPr eaLnBrk="1" hangingPunct="1">
              <a:buNone/>
            </a:pPr>
            <a:r>
              <a:rPr lang="en-US" sz="2000" dirty="0" smtClean="0">
                <a:solidFill>
                  <a:schemeClr val="bg1">
                    <a:lumMod val="85000"/>
                  </a:schemeClr>
                </a:solidFill>
              </a:rPr>
              <a:t>Metric: </a:t>
            </a:r>
            <a:r>
              <a:rPr lang="en-US" sz="2000" i="1" dirty="0" smtClean="0">
                <a:solidFill>
                  <a:schemeClr val="bg1">
                    <a:lumMod val="85000"/>
                  </a:schemeClr>
                </a:solidFill>
              </a:rPr>
              <a:t>M  </a:t>
            </a:r>
            <a:r>
              <a:rPr lang="en-US" sz="2000" dirty="0" smtClean="0">
                <a:solidFill>
                  <a:schemeClr val="bg1">
                    <a:lumMod val="85000"/>
                  </a:schemeClr>
                </a:solidFill>
              </a:rPr>
              <a:t>Scientific notation: </a:t>
            </a:r>
            <a:r>
              <a:rPr lang="en-US" sz="2000" i="1" dirty="0" smtClean="0">
                <a:solidFill>
                  <a:schemeClr val="bg1">
                    <a:lumMod val="85000"/>
                  </a:schemeClr>
                </a:solidFill>
              </a:rPr>
              <a:t>S.N</a:t>
            </a:r>
            <a:endParaRPr lang="en-US" sz="2000" dirty="0" smtClean="0">
              <a:solidFill>
                <a:schemeClr val="bg1">
                  <a:lumMod val="85000"/>
                </a:schemeClr>
              </a:solidFill>
            </a:endParaRPr>
          </a:p>
          <a:p>
            <a:pPr eaLnBrk="1" hangingPunct="1">
              <a:buNone/>
            </a:pPr>
            <a:endParaRPr lang="en-US" sz="1600" i="1" dirty="0" smtClean="0">
              <a:solidFill>
                <a:schemeClr val="bg1">
                  <a:lumMod val="85000"/>
                </a:schemeClr>
              </a:solidFill>
            </a:endParaRPr>
          </a:p>
          <a:p>
            <a:pPr eaLnBrk="1" hangingPunct="1">
              <a:buNone/>
            </a:pPr>
            <a:r>
              <a:rPr lang="en-US" sz="1600" b="1" dirty="0" smtClean="0">
                <a:solidFill>
                  <a:schemeClr val="bg1">
                    <a:lumMod val="85000"/>
                  </a:schemeClr>
                </a:solidFill>
              </a:rPr>
              <a:t>Mass:</a:t>
            </a:r>
            <a:r>
              <a:rPr lang="en-US" sz="1600" dirty="0" smtClean="0">
                <a:solidFill>
                  <a:schemeClr val="bg1">
                    <a:lumMod val="85000"/>
                  </a:schemeClr>
                </a:solidFill>
              </a:rPr>
              <a:t>                                               </a:t>
            </a:r>
            <a:r>
              <a:rPr lang="en-US" sz="1600" i="1" dirty="0" smtClean="0">
                <a:solidFill>
                  <a:schemeClr val="bg1">
                    <a:lumMod val="85000"/>
                  </a:schemeClr>
                </a:solidFill>
              </a:rPr>
              <a:t>M:  1</a:t>
            </a:r>
            <a:r>
              <a:rPr lang="en-US" sz="1600" dirty="0" smtClean="0">
                <a:solidFill>
                  <a:schemeClr val="bg1">
                    <a:lumMod val="85000"/>
                  </a:schemeClr>
                </a:solidFill>
              </a:rPr>
              <a:t>02,440,000,000,000,000,000,000,000 kg</a:t>
            </a:r>
          </a:p>
          <a:p>
            <a:pPr eaLnBrk="1" hangingPunct="1">
              <a:buNone/>
            </a:pPr>
            <a:r>
              <a:rPr lang="en-US" sz="1600" b="1" dirty="0" smtClean="0">
                <a:solidFill>
                  <a:schemeClr val="bg1">
                    <a:lumMod val="85000"/>
                  </a:schemeClr>
                </a:solidFill>
              </a:rPr>
              <a:t>                                                        </a:t>
            </a:r>
            <a:r>
              <a:rPr lang="en-US" sz="1600" i="1" dirty="0" smtClean="0">
                <a:solidFill>
                  <a:schemeClr val="bg1">
                    <a:lumMod val="85000"/>
                  </a:schemeClr>
                </a:solidFill>
              </a:rPr>
              <a:t>S.N: </a:t>
            </a:r>
            <a:r>
              <a:rPr lang="en-US" sz="1600" dirty="0" smtClean="0">
                <a:solidFill>
                  <a:schemeClr val="bg1">
                    <a:lumMod val="85000"/>
                  </a:schemeClr>
                </a:solidFill>
              </a:rPr>
              <a:t> 1.0244 x 10</a:t>
            </a:r>
            <a:r>
              <a:rPr lang="en-US" sz="1600" baseline="30000" dirty="0" smtClean="0">
                <a:solidFill>
                  <a:schemeClr val="bg1">
                    <a:lumMod val="85000"/>
                  </a:schemeClr>
                </a:solidFill>
              </a:rPr>
              <a:t>26</a:t>
            </a:r>
            <a:r>
              <a:rPr lang="en-US" sz="1600" dirty="0" smtClean="0">
                <a:solidFill>
                  <a:schemeClr val="bg1">
                    <a:lumMod val="85000"/>
                  </a:schemeClr>
                </a:solidFill>
              </a:rPr>
              <a:t> kg </a:t>
            </a:r>
            <a:endParaRPr lang="en-US" sz="1600" b="1" baseline="30000" dirty="0" smtClean="0">
              <a:solidFill>
                <a:schemeClr val="bg1">
                  <a:lumMod val="85000"/>
                </a:schemeClr>
              </a:solidFill>
            </a:endParaRPr>
          </a:p>
          <a:p>
            <a:pPr eaLnBrk="1" hangingPunct="1">
              <a:buNone/>
            </a:pPr>
            <a:r>
              <a:rPr lang="en-US" sz="1600" b="1" baseline="30000" dirty="0" smtClean="0">
                <a:solidFill>
                  <a:schemeClr val="bg1">
                    <a:lumMod val="85000"/>
                  </a:schemeClr>
                </a:solidFill>
              </a:rPr>
              <a:t> </a:t>
            </a:r>
            <a:r>
              <a:rPr lang="en-US" sz="1600" b="1" dirty="0" smtClean="0">
                <a:solidFill>
                  <a:schemeClr val="bg1">
                    <a:lumMod val="85000"/>
                  </a:schemeClr>
                </a:solidFill>
              </a:rPr>
              <a:t>                                                       </a:t>
            </a:r>
            <a:r>
              <a:rPr lang="en-US" sz="1600" dirty="0" smtClean="0">
                <a:solidFill>
                  <a:schemeClr val="bg1">
                    <a:lumMod val="85000"/>
                  </a:schemeClr>
                </a:solidFill>
              </a:rPr>
              <a:t>17.147 x Earth`s</a:t>
            </a:r>
          </a:p>
          <a:p>
            <a:pPr eaLnBrk="1" hangingPunct="1">
              <a:buNone/>
            </a:pPr>
            <a:r>
              <a:rPr lang="en-US" sz="1600" b="1" dirty="0" smtClean="0">
                <a:solidFill>
                  <a:schemeClr val="bg1">
                    <a:lumMod val="85000"/>
                  </a:schemeClr>
                </a:solidFill>
              </a:rPr>
              <a:t>Volume:</a:t>
            </a:r>
            <a:r>
              <a:rPr lang="en-US" sz="1600" dirty="0" smtClean="0">
                <a:solidFill>
                  <a:schemeClr val="bg1">
                    <a:lumMod val="85000"/>
                  </a:schemeClr>
                </a:solidFill>
              </a:rPr>
              <a:t>                                          </a:t>
            </a:r>
            <a:r>
              <a:rPr lang="en-US" sz="1600" i="1" dirty="0" smtClean="0">
                <a:solidFill>
                  <a:schemeClr val="bg1">
                    <a:lumMod val="85000"/>
                  </a:schemeClr>
                </a:solidFill>
              </a:rPr>
              <a:t>M:  6</a:t>
            </a:r>
            <a:r>
              <a:rPr lang="en-US" sz="1600" dirty="0" smtClean="0">
                <a:solidFill>
                  <a:schemeClr val="bg1">
                    <a:lumMod val="85000"/>
                  </a:schemeClr>
                </a:solidFill>
              </a:rPr>
              <a:t>2,526,000,000,000 km</a:t>
            </a:r>
            <a:r>
              <a:rPr lang="en-US" sz="1600" baseline="30000" dirty="0" smtClean="0">
                <a:solidFill>
                  <a:schemeClr val="bg1">
                    <a:lumMod val="85000"/>
                  </a:schemeClr>
                </a:solidFill>
              </a:rPr>
              <a:t>3</a:t>
            </a:r>
          </a:p>
          <a:p>
            <a:pPr eaLnBrk="1" hangingPunct="1">
              <a:buNone/>
            </a:pPr>
            <a:r>
              <a:rPr lang="en-US" sz="1600" b="1" baseline="30000" dirty="0" smtClean="0">
                <a:solidFill>
                  <a:schemeClr val="bg1">
                    <a:lumMod val="85000"/>
                  </a:schemeClr>
                </a:solidFill>
              </a:rPr>
              <a:t>                                               </a:t>
            </a:r>
            <a:r>
              <a:rPr lang="en-US" sz="1600" b="1" dirty="0" smtClean="0">
                <a:solidFill>
                  <a:schemeClr val="bg1">
                    <a:lumMod val="85000"/>
                  </a:schemeClr>
                </a:solidFill>
              </a:rPr>
              <a:t>                        </a:t>
            </a:r>
            <a:r>
              <a:rPr lang="en-US" sz="1600" i="1" dirty="0" smtClean="0">
                <a:solidFill>
                  <a:schemeClr val="bg1">
                    <a:lumMod val="85000"/>
                  </a:schemeClr>
                </a:solidFill>
              </a:rPr>
              <a:t>S.N:  </a:t>
            </a:r>
            <a:r>
              <a:rPr lang="en-US" sz="1600" dirty="0" smtClean="0">
                <a:solidFill>
                  <a:schemeClr val="bg1">
                    <a:lumMod val="85000"/>
                  </a:schemeClr>
                </a:solidFill>
              </a:rPr>
              <a:t>6.2526 x 10</a:t>
            </a:r>
            <a:r>
              <a:rPr lang="en-US" sz="1600" baseline="30000" dirty="0" smtClean="0">
                <a:solidFill>
                  <a:schemeClr val="bg1">
                    <a:lumMod val="85000"/>
                  </a:schemeClr>
                </a:solidFill>
              </a:rPr>
              <a:t>13 </a:t>
            </a:r>
            <a:r>
              <a:rPr lang="en-US" sz="1600" dirty="0" smtClean="0">
                <a:solidFill>
                  <a:schemeClr val="bg1">
                    <a:lumMod val="85000"/>
                  </a:schemeClr>
                </a:solidFill>
              </a:rPr>
              <a:t> km</a:t>
            </a:r>
            <a:r>
              <a:rPr lang="en-US" sz="1600" baseline="30000" dirty="0" smtClean="0">
                <a:solidFill>
                  <a:schemeClr val="bg1">
                    <a:lumMod val="85000"/>
                  </a:schemeClr>
                </a:solidFill>
              </a:rPr>
              <a:t>3 </a:t>
            </a:r>
          </a:p>
          <a:p>
            <a:pPr eaLnBrk="1" hangingPunct="1">
              <a:buNone/>
            </a:pPr>
            <a:r>
              <a:rPr lang="en-US" sz="1600" baseline="30000" dirty="0" smtClean="0">
                <a:solidFill>
                  <a:schemeClr val="bg1">
                    <a:lumMod val="85000"/>
                  </a:schemeClr>
                </a:solidFill>
              </a:rPr>
              <a:t>                                              </a:t>
            </a:r>
            <a:r>
              <a:rPr lang="en-US" sz="1600" dirty="0" smtClean="0">
                <a:solidFill>
                  <a:schemeClr val="bg1">
                    <a:lumMod val="85000"/>
                  </a:schemeClr>
                </a:solidFill>
              </a:rPr>
              <a:t>                         57.7 x Earth`s </a:t>
            </a:r>
          </a:p>
          <a:p>
            <a:pPr eaLnBrk="1" hangingPunct="1">
              <a:buNone/>
            </a:pPr>
            <a:r>
              <a:rPr lang="en-US" sz="1600" b="1" dirty="0" smtClean="0">
                <a:solidFill>
                  <a:schemeClr val="bg1">
                    <a:lumMod val="85000"/>
                  </a:schemeClr>
                </a:solidFill>
              </a:rPr>
              <a:t>Equatorial Circumference:           </a:t>
            </a:r>
            <a:r>
              <a:rPr lang="en-US" sz="1600" i="1" dirty="0" smtClean="0">
                <a:solidFill>
                  <a:schemeClr val="bg1">
                    <a:lumMod val="85000"/>
                  </a:schemeClr>
                </a:solidFill>
              </a:rPr>
              <a:t>M:  </a:t>
            </a:r>
            <a:r>
              <a:rPr lang="en-US" sz="1600" dirty="0" smtClean="0">
                <a:solidFill>
                  <a:schemeClr val="bg1">
                    <a:lumMod val="85000"/>
                  </a:schemeClr>
                </a:solidFill>
              </a:rPr>
              <a:t>155,597 km</a:t>
            </a:r>
          </a:p>
          <a:p>
            <a:pPr eaLnBrk="1" hangingPunct="1">
              <a:buNone/>
            </a:pPr>
            <a:r>
              <a:rPr lang="en-US" sz="1600" b="1" dirty="0" smtClean="0">
                <a:solidFill>
                  <a:schemeClr val="bg1">
                    <a:lumMod val="85000"/>
                  </a:schemeClr>
                </a:solidFill>
              </a:rPr>
              <a:t>                                                        </a:t>
            </a:r>
            <a:r>
              <a:rPr lang="en-US" sz="1600" i="1" dirty="0" smtClean="0">
                <a:solidFill>
                  <a:schemeClr val="bg1">
                    <a:lumMod val="85000"/>
                  </a:schemeClr>
                </a:solidFill>
              </a:rPr>
              <a:t>S.N:  </a:t>
            </a:r>
            <a:r>
              <a:rPr lang="en-US" sz="1600" dirty="0" smtClean="0">
                <a:solidFill>
                  <a:schemeClr val="bg1">
                    <a:lumMod val="85000"/>
                  </a:schemeClr>
                </a:solidFill>
              </a:rPr>
              <a:t>1.55597 x 10</a:t>
            </a:r>
            <a:r>
              <a:rPr lang="en-US" sz="1600" baseline="30000" dirty="0" smtClean="0">
                <a:solidFill>
                  <a:schemeClr val="bg1">
                    <a:lumMod val="85000"/>
                  </a:schemeClr>
                </a:solidFill>
              </a:rPr>
              <a:t>5</a:t>
            </a:r>
            <a:r>
              <a:rPr lang="en-US" sz="1600" dirty="0" smtClean="0">
                <a:solidFill>
                  <a:schemeClr val="bg1">
                    <a:lumMod val="85000"/>
                  </a:schemeClr>
                </a:solidFill>
              </a:rPr>
              <a:t> km</a:t>
            </a:r>
          </a:p>
          <a:p>
            <a:pPr eaLnBrk="1" hangingPunct="1">
              <a:buNone/>
            </a:pPr>
            <a:r>
              <a:rPr lang="en-US" sz="1600" b="1" dirty="0" smtClean="0">
                <a:solidFill>
                  <a:schemeClr val="bg1">
                    <a:lumMod val="85000"/>
                  </a:schemeClr>
                </a:solidFill>
              </a:rPr>
              <a:t>Mean Density:                                </a:t>
            </a:r>
            <a:r>
              <a:rPr lang="en-US" sz="1600" i="1" dirty="0" smtClean="0">
                <a:solidFill>
                  <a:schemeClr val="bg1">
                    <a:lumMod val="85000"/>
                  </a:schemeClr>
                </a:solidFill>
              </a:rPr>
              <a:t>M:  </a:t>
            </a:r>
            <a:r>
              <a:rPr lang="en-US" sz="1600" dirty="0" smtClean="0">
                <a:solidFill>
                  <a:schemeClr val="bg1">
                    <a:lumMod val="85000"/>
                  </a:schemeClr>
                </a:solidFill>
              </a:rPr>
              <a:t>1.76g / cm</a:t>
            </a:r>
            <a:r>
              <a:rPr lang="en-US" sz="1600" baseline="30000" dirty="0" smtClean="0">
                <a:solidFill>
                  <a:schemeClr val="bg1">
                    <a:lumMod val="85000"/>
                  </a:schemeClr>
                </a:solidFill>
              </a:rPr>
              <a:t>3 </a:t>
            </a:r>
            <a:r>
              <a:rPr lang="en-US" sz="1600" dirty="0" smtClean="0">
                <a:solidFill>
                  <a:schemeClr val="bg1">
                    <a:lumMod val="85000"/>
                  </a:schemeClr>
                </a:solidFill>
              </a:rPr>
              <a:t> </a:t>
            </a:r>
          </a:p>
          <a:p>
            <a:pPr eaLnBrk="1" hangingPunct="1">
              <a:buNone/>
            </a:pPr>
            <a:r>
              <a:rPr lang="en-US" sz="1600" b="1" dirty="0" smtClean="0">
                <a:solidFill>
                  <a:schemeClr val="bg1">
                    <a:lumMod val="85000"/>
                  </a:schemeClr>
                </a:solidFill>
              </a:rPr>
              <a:t>                                                       </a:t>
            </a:r>
            <a:r>
              <a:rPr lang="en-US" sz="1600" dirty="0" smtClean="0">
                <a:solidFill>
                  <a:schemeClr val="bg1">
                    <a:lumMod val="85000"/>
                  </a:schemeClr>
                </a:solidFill>
              </a:rPr>
              <a:t> 0.317 x Earth’s</a:t>
            </a:r>
          </a:p>
          <a:p>
            <a:pPr eaLnBrk="1" hangingPunct="1">
              <a:buNone/>
            </a:pPr>
            <a:r>
              <a:rPr lang="en-US" sz="1600" b="1" dirty="0" smtClean="0">
                <a:solidFill>
                  <a:schemeClr val="bg1">
                    <a:lumMod val="85000"/>
                  </a:schemeClr>
                </a:solidFill>
              </a:rPr>
              <a:t>Gravity:                                           </a:t>
            </a:r>
            <a:r>
              <a:rPr lang="en-US" sz="1600" i="1" dirty="0" smtClean="0">
                <a:solidFill>
                  <a:schemeClr val="bg1">
                    <a:lumMod val="85000"/>
                  </a:schemeClr>
                </a:solidFill>
              </a:rPr>
              <a:t>M:  </a:t>
            </a:r>
            <a:r>
              <a:rPr lang="en-US" sz="1600" dirty="0" smtClean="0">
                <a:solidFill>
                  <a:schemeClr val="bg1">
                    <a:lumMod val="85000"/>
                  </a:schemeClr>
                </a:solidFill>
              </a:rPr>
              <a:t>10.71m / s</a:t>
            </a:r>
            <a:r>
              <a:rPr lang="en-US" sz="1600" baseline="30000" dirty="0" smtClean="0">
                <a:solidFill>
                  <a:schemeClr val="bg1">
                    <a:lumMod val="85000"/>
                  </a:schemeClr>
                </a:solidFill>
              </a:rPr>
              <a:t>2</a:t>
            </a:r>
            <a:r>
              <a:rPr lang="en-US" sz="1600" dirty="0" smtClean="0">
                <a:solidFill>
                  <a:schemeClr val="bg1">
                    <a:lumMod val="85000"/>
                  </a:schemeClr>
                </a:solidFill>
              </a:rPr>
              <a:t>  </a:t>
            </a:r>
          </a:p>
          <a:p>
            <a:pPr eaLnBrk="1" hangingPunct="1">
              <a:buNone/>
            </a:pPr>
            <a:endParaRPr lang="en-US" sz="1600" b="1" dirty="0" smtClean="0">
              <a:solidFill>
                <a:schemeClr val="bg1">
                  <a:lumMod val="85000"/>
                </a:schemeClr>
              </a:solidFill>
            </a:endParaRPr>
          </a:p>
          <a:p>
            <a:pPr eaLnBrk="1" hangingPunct="1">
              <a:buNone/>
            </a:pPr>
            <a:r>
              <a:rPr lang="en-US" sz="1600" b="1" dirty="0" smtClean="0">
                <a:solidFill>
                  <a:schemeClr val="bg1">
                    <a:lumMod val="85000"/>
                  </a:schemeClr>
                </a:solidFill>
              </a:rPr>
              <a:t>If you weighed 100 lbs on Earth, you would weigh on Neptune: </a:t>
            </a:r>
          </a:p>
          <a:p>
            <a:pPr eaLnBrk="1" hangingPunct="1">
              <a:buNone/>
            </a:pPr>
            <a:r>
              <a:rPr lang="en-US" sz="1600" b="1" dirty="0" smtClean="0">
                <a:solidFill>
                  <a:schemeClr val="bg1">
                    <a:lumMod val="85000"/>
                  </a:schemeClr>
                </a:solidFill>
              </a:rPr>
              <a:t>                                            </a:t>
            </a:r>
            <a:r>
              <a:rPr lang="en-US" sz="1600" dirty="0" smtClean="0">
                <a:solidFill>
                  <a:schemeClr val="bg1">
                    <a:lumMod val="85000"/>
                  </a:schemeClr>
                </a:solidFill>
              </a:rPr>
              <a:t>            112.5 lbs</a:t>
            </a:r>
          </a:p>
          <a:p>
            <a:pPr eaLnBrk="1" hangingPunct="1">
              <a:buNone/>
            </a:pPr>
            <a:endParaRPr lang="en-US" sz="1600" b="1" dirty="0" smtClean="0">
              <a:solidFill>
                <a:schemeClr val="bg1">
                  <a:lumMod val="85000"/>
                </a:schemeClr>
              </a:solidFill>
            </a:endParaRPr>
          </a:p>
          <a:p>
            <a:pPr eaLnBrk="1" hangingPunct="1">
              <a:buNone/>
            </a:pPr>
            <a:r>
              <a:rPr lang="en-US" sz="1600" b="1" dirty="0" smtClean="0">
                <a:solidFill>
                  <a:schemeClr val="bg1">
                    <a:lumMod val="85000"/>
                  </a:schemeClr>
                </a:solidFill>
              </a:rPr>
              <a:t> </a:t>
            </a:r>
          </a:p>
        </p:txBody>
      </p:sp>
      <p:pic>
        <p:nvPicPr>
          <p:cNvPr id="9217" name="Picture 1" descr="C:\Documents and Settings\kuro personal\My Documents\たくみのフォルダ\neptune measure.bmp"/>
          <p:cNvPicPr>
            <a:picLocks noChangeAspect="1" noChangeArrowheads="1"/>
          </p:cNvPicPr>
          <p:nvPr/>
        </p:nvPicPr>
        <p:blipFill>
          <a:blip r:embed="rId3"/>
          <a:srcRect/>
          <a:stretch>
            <a:fillRect/>
          </a:stretch>
        </p:blipFill>
        <p:spPr bwMode="auto">
          <a:xfrm>
            <a:off x="6248400" y="2743200"/>
            <a:ext cx="2676525" cy="2133600"/>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4800" dirty="0" smtClean="0">
                <a:solidFill>
                  <a:schemeClr val="accent3">
                    <a:lumMod val="95000"/>
                  </a:schemeClr>
                </a:solidFill>
                <a:effectLst>
                  <a:outerShdw blurRad="38100" dist="38100" dir="2700000" algn="tl">
                    <a:srgbClr val="000000">
                      <a:alpha val="43137"/>
                    </a:srgbClr>
                  </a:outerShdw>
                </a:effectLst>
              </a:rPr>
              <a:t>Com</a:t>
            </a:r>
            <a:r>
              <a:rPr lang="en-US" sz="4800" dirty="0" smtClean="0">
                <a:solidFill>
                  <a:schemeClr val="accent2">
                    <a:lumMod val="40000"/>
                    <a:lumOff val="60000"/>
                  </a:schemeClr>
                </a:solidFill>
                <a:effectLst>
                  <a:outerShdw blurRad="38100" dist="38100" dir="2700000" algn="tl">
                    <a:srgbClr val="000000">
                      <a:alpha val="43137"/>
                    </a:srgbClr>
                  </a:outerShdw>
                </a:effectLst>
              </a:rPr>
              <a:t>pos</a:t>
            </a:r>
            <a:r>
              <a:rPr lang="en-US" sz="4800" dirty="0" smtClean="0">
                <a:solidFill>
                  <a:schemeClr val="accent3">
                    <a:lumMod val="75000"/>
                  </a:schemeClr>
                </a:solidFill>
                <a:effectLst>
                  <a:outerShdw blurRad="38100" dist="38100" dir="2700000" algn="tl">
                    <a:srgbClr val="000000">
                      <a:alpha val="43137"/>
                    </a:srgbClr>
                  </a:outerShdw>
                </a:effectLst>
              </a:rPr>
              <a:t>ition</a:t>
            </a:r>
            <a:r>
              <a:rPr lang="en-US" sz="4800" dirty="0" smtClean="0">
                <a:effectLst>
                  <a:outerShdw blurRad="38100" dist="38100" dir="2700000" algn="tl">
                    <a:srgbClr val="000000">
                      <a:alpha val="43137"/>
                    </a:srgbClr>
                  </a:outerShdw>
                </a:effectLst>
              </a:rPr>
              <a:t> </a:t>
            </a:r>
            <a:r>
              <a:rPr lang="en-US" sz="4800" dirty="0" smtClean="0">
                <a:solidFill>
                  <a:srgbClr val="663300"/>
                </a:solidFill>
                <a:effectLst>
                  <a:outerShdw blurRad="38100" dist="38100" dir="2700000" algn="tl">
                    <a:srgbClr val="000000">
                      <a:alpha val="43137"/>
                    </a:srgbClr>
                  </a:outerShdw>
                </a:effectLst>
              </a:rPr>
              <a:t>and</a:t>
            </a:r>
            <a:r>
              <a:rPr lang="en-US" sz="4800" dirty="0" smtClean="0">
                <a:effectLst>
                  <a:outerShdw blurRad="38100" dist="38100" dir="2700000" algn="tl">
                    <a:srgbClr val="000000">
                      <a:alpha val="43137"/>
                    </a:srgbClr>
                  </a:outerShdw>
                </a:effectLst>
              </a:rPr>
              <a:t> </a:t>
            </a:r>
            <a:r>
              <a:rPr lang="en-US" sz="4800" dirty="0" smtClean="0">
                <a:solidFill>
                  <a:schemeClr val="accent3">
                    <a:lumMod val="75000"/>
                  </a:schemeClr>
                </a:solidFill>
                <a:effectLst>
                  <a:outerShdw blurRad="38100" dist="38100" dir="2700000" algn="tl">
                    <a:srgbClr val="000000">
                      <a:alpha val="43137"/>
                    </a:srgbClr>
                  </a:outerShdw>
                </a:effectLst>
              </a:rPr>
              <a:t>Atmo</a:t>
            </a:r>
            <a:r>
              <a:rPr lang="en-US" sz="4800" dirty="0" smtClean="0">
                <a:solidFill>
                  <a:schemeClr val="accent2">
                    <a:lumMod val="40000"/>
                    <a:lumOff val="60000"/>
                  </a:schemeClr>
                </a:solidFill>
                <a:effectLst>
                  <a:outerShdw blurRad="38100" dist="38100" dir="2700000" algn="tl">
                    <a:srgbClr val="000000">
                      <a:alpha val="43137"/>
                    </a:srgbClr>
                  </a:outerShdw>
                </a:effectLst>
              </a:rPr>
              <a:t>sph</a:t>
            </a:r>
            <a:r>
              <a:rPr lang="en-US" sz="4800" dirty="0" smtClean="0">
                <a:solidFill>
                  <a:schemeClr val="accent3">
                    <a:lumMod val="95000"/>
                  </a:schemeClr>
                </a:solidFill>
                <a:effectLst>
                  <a:outerShdw blurRad="38100" dist="38100" dir="2700000" algn="tl">
                    <a:srgbClr val="000000">
                      <a:alpha val="43137"/>
                    </a:srgbClr>
                  </a:outerShdw>
                </a:effectLst>
              </a:rPr>
              <a:t>ere</a:t>
            </a:r>
          </a:p>
        </p:txBody>
      </p:sp>
      <p:sp>
        <p:nvSpPr>
          <p:cNvPr id="6147" name="Rectangle 3"/>
          <p:cNvSpPr>
            <a:spLocks noGrp="1" noChangeArrowheads="1"/>
          </p:cNvSpPr>
          <p:nvPr>
            <p:ph type="body" idx="1"/>
          </p:nvPr>
        </p:nvSpPr>
        <p:spPr>
          <a:xfrm>
            <a:off x="457200" y="1600200"/>
            <a:ext cx="8229600" cy="5257800"/>
          </a:xfrm>
        </p:spPr>
        <p:txBody>
          <a:bodyPr/>
          <a:lstStyle/>
          <a:p>
            <a:pPr algn="ctr" eaLnBrk="1" hangingPunct="1">
              <a:lnSpc>
                <a:spcPct val="90000"/>
              </a:lnSpc>
              <a:buNone/>
            </a:pPr>
            <a:r>
              <a:rPr lang="en-US" sz="2800" b="1" dirty="0" smtClean="0">
                <a:solidFill>
                  <a:schemeClr val="bg1">
                    <a:lumMod val="85000"/>
                  </a:schemeClr>
                </a:solidFill>
              </a:rPr>
              <a:t>Atmosphere:</a:t>
            </a:r>
          </a:p>
          <a:p>
            <a:pPr algn="ctr" eaLnBrk="1" hangingPunct="1">
              <a:lnSpc>
                <a:spcPct val="90000"/>
              </a:lnSpc>
              <a:buNone/>
            </a:pPr>
            <a:r>
              <a:rPr lang="en-US" sz="2000" dirty="0" smtClean="0">
                <a:solidFill>
                  <a:schemeClr val="bg1">
                    <a:lumMod val="85000"/>
                  </a:schemeClr>
                </a:solidFill>
              </a:rPr>
              <a:t> </a:t>
            </a:r>
            <a:r>
              <a:rPr lang="en-US" sz="2400" i="1" u="sng" dirty="0" smtClean="0">
                <a:solidFill>
                  <a:schemeClr val="bg1">
                    <a:lumMod val="85000"/>
                  </a:schemeClr>
                </a:solidFill>
              </a:rPr>
              <a:t>Hydrogen</a:t>
            </a:r>
          </a:p>
          <a:p>
            <a:pPr algn="ctr" eaLnBrk="1" hangingPunct="1">
              <a:lnSpc>
                <a:spcPct val="90000"/>
              </a:lnSpc>
              <a:buNone/>
            </a:pPr>
            <a:r>
              <a:rPr lang="en-US" sz="2000" i="1" dirty="0" smtClean="0">
                <a:solidFill>
                  <a:schemeClr val="bg1">
                    <a:lumMod val="85000"/>
                  </a:schemeClr>
                </a:solidFill>
              </a:rPr>
              <a:t>Helium</a:t>
            </a:r>
          </a:p>
          <a:p>
            <a:pPr algn="ctr" eaLnBrk="1" hangingPunct="1">
              <a:lnSpc>
                <a:spcPct val="90000"/>
              </a:lnSpc>
              <a:buNone/>
            </a:pPr>
            <a:r>
              <a:rPr lang="en-US" sz="2000" i="1" dirty="0" smtClean="0">
                <a:solidFill>
                  <a:schemeClr val="bg1">
                    <a:lumMod val="85000"/>
                  </a:schemeClr>
                </a:solidFill>
              </a:rPr>
              <a:t>Methane</a:t>
            </a:r>
          </a:p>
          <a:p>
            <a:pPr algn="ctr" eaLnBrk="1" hangingPunct="1">
              <a:lnSpc>
                <a:spcPct val="90000"/>
              </a:lnSpc>
              <a:buNone/>
            </a:pPr>
            <a:r>
              <a:rPr lang="en-US" sz="1600" i="1" dirty="0" smtClean="0">
                <a:solidFill>
                  <a:schemeClr val="bg1">
                    <a:lumMod val="85000"/>
                  </a:schemeClr>
                </a:solidFill>
              </a:rPr>
              <a:t>Ammonia</a:t>
            </a:r>
          </a:p>
          <a:p>
            <a:pPr algn="ctr" eaLnBrk="1" hangingPunct="1">
              <a:lnSpc>
                <a:spcPct val="90000"/>
              </a:lnSpc>
              <a:buNone/>
            </a:pPr>
            <a:r>
              <a:rPr lang="en-US" sz="1600" i="1" dirty="0" smtClean="0">
                <a:solidFill>
                  <a:schemeClr val="bg1">
                    <a:lumMod val="85000"/>
                  </a:schemeClr>
                </a:solidFill>
              </a:rPr>
              <a:t>Argon</a:t>
            </a:r>
          </a:p>
          <a:p>
            <a:pPr algn="ctr" eaLnBrk="1" hangingPunct="1">
              <a:lnSpc>
                <a:spcPct val="90000"/>
              </a:lnSpc>
              <a:buNone/>
            </a:pPr>
            <a:r>
              <a:rPr lang="en-US" sz="2800" b="1" dirty="0" smtClean="0">
                <a:solidFill>
                  <a:schemeClr val="bg1">
                    <a:lumMod val="85000"/>
                  </a:schemeClr>
                </a:solidFill>
              </a:rPr>
              <a:t>Core, Mantle: </a:t>
            </a:r>
          </a:p>
          <a:p>
            <a:pPr algn="ctr" eaLnBrk="1" hangingPunct="1">
              <a:lnSpc>
                <a:spcPct val="90000"/>
              </a:lnSpc>
              <a:buNone/>
            </a:pPr>
            <a:r>
              <a:rPr lang="en-US" sz="2000" i="1" dirty="0" smtClean="0">
                <a:solidFill>
                  <a:schemeClr val="bg1">
                    <a:lumMod val="85000"/>
                  </a:schemeClr>
                </a:solidFill>
              </a:rPr>
              <a:t>Rock</a:t>
            </a:r>
          </a:p>
          <a:p>
            <a:pPr algn="ctr" eaLnBrk="1" hangingPunct="1">
              <a:lnSpc>
                <a:spcPct val="90000"/>
              </a:lnSpc>
              <a:buNone/>
            </a:pPr>
            <a:r>
              <a:rPr lang="en-US" sz="2000" i="1" dirty="0" smtClean="0">
                <a:solidFill>
                  <a:schemeClr val="bg1">
                    <a:lumMod val="85000"/>
                  </a:schemeClr>
                </a:solidFill>
              </a:rPr>
              <a:t>800km of water</a:t>
            </a:r>
          </a:p>
          <a:p>
            <a:pPr algn="ctr" eaLnBrk="1" hangingPunct="1">
              <a:lnSpc>
                <a:spcPct val="90000"/>
              </a:lnSpc>
              <a:buNone/>
            </a:pPr>
            <a:r>
              <a:rPr lang="en-US" sz="2000" i="1" dirty="0" smtClean="0">
                <a:solidFill>
                  <a:schemeClr val="bg1">
                    <a:lumMod val="85000"/>
                  </a:schemeClr>
                </a:solidFill>
              </a:rPr>
              <a:t>Ammonia ice</a:t>
            </a:r>
          </a:p>
          <a:p>
            <a:pPr algn="ctr" eaLnBrk="1" hangingPunct="1">
              <a:lnSpc>
                <a:spcPct val="90000"/>
              </a:lnSpc>
              <a:buNone/>
            </a:pPr>
            <a:endParaRPr lang="en-US" sz="2000" dirty="0" smtClean="0">
              <a:solidFill>
                <a:schemeClr val="accent1">
                  <a:lumMod val="50000"/>
                </a:schemeClr>
              </a:solidFill>
            </a:endParaRPr>
          </a:p>
          <a:p>
            <a:pPr algn="ctr" eaLnBrk="1" hangingPunct="1">
              <a:lnSpc>
                <a:spcPct val="90000"/>
              </a:lnSpc>
              <a:buNone/>
            </a:pPr>
            <a:endParaRPr lang="en-US" sz="2000" dirty="0" smtClean="0">
              <a:solidFill>
                <a:schemeClr val="accent1">
                  <a:lumMod val="50000"/>
                </a:schemeClr>
              </a:solidFill>
            </a:endParaRPr>
          </a:p>
          <a:p>
            <a:pPr eaLnBrk="1" hangingPunct="1">
              <a:lnSpc>
                <a:spcPct val="90000"/>
              </a:lnSpc>
              <a:buNone/>
            </a:pPr>
            <a:endParaRPr lang="en-US" sz="2000" dirty="0" smtClean="0">
              <a:solidFill>
                <a:schemeClr val="bg1">
                  <a:lumMod val="85000"/>
                </a:schemeClr>
              </a:solidFill>
            </a:endParaRPr>
          </a:p>
          <a:p>
            <a:pPr eaLnBrk="1" hangingPunct="1">
              <a:lnSpc>
                <a:spcPct val="90000"/>
              </a:lnSpc>
              <a:buNone/>
            </a:pPr>
            <a:endParaRPr lang="en-US" sz="2000" i="1" dirty="0" smtClean="0">
              <a:solidFill>
                <a:schemeClr val="bg1">
                  <a:lumMod val="85000"/>
                </a:schemeClr>
              </a:solidFill>
            </a:endParaRPr>
          </a:p>
        </p:txBody>
      </p:sp>
      <p:pic>
        <p:nvPicPr>
          <p:cNvPr id="7170" name="Picture 2" descr="http://home.xtra.co.nz/hosts/Wingmakers/Neptune_Int-browse.jpe"/>
          <p:cNvPicPr>
            <a:picLocks noChangeAspect="1" noChangeArrowheads="1"/>
          </p:cNvPicPr>
          <p:nvPr/>
        </p:nvPicPr>
        <p:blipFill>
          <a:blip r:embed="rId3"/>
          <a:srcRect/>
          <a:stretch>
            <a:fillRect/>
          </a:stretch>
        </p:blipFill>
        <p:spPr bwMode="auto">
          <a:xfrm>
            <a:off x="228600" y="2590800"/>
            <a:ext cx="3081184" cy="2292401"/>
          </a:xfrm>
          <a:prstGeom prst="rect">
            <a:avLst/>
          </a:prstGeom>
          <a:noFill/>
        </p:spPr>
      </p:pic>
      <p:pic>
        <p:nvPicPr>
          <p:cNvPr id="7172" name="Picture 4" descr="http://www.enchantedlearning.com/ngifs/Neptuneinside.GIF"/>
          <p:cNvPicPr>
            <a:picLocks noChangeAspect="1" noChangeArrowheads="1"/>
          </p:cNvPicPr>
          <p:nvPr/>
        </p:nvPicPr>
        <p:blipFill>
          <a:blip r:embed="rId4"/>
          <a:srcRect/>
          <a:stretch>
            <a:fillRect/>
          </a:stretch>
        </p:blipFill>
        <p:spPr bwMode="auto">
          <a:xfrm>
            <a:off x="5867400" y="2683566"/>
            <a:ext cx="2714625" cy="1888436"/>
          </a:xfrm>
          <a:prstGeom prst="rect">
            <a:avLst/>
          </a:prstGeom>
          <a:noFill/>
        </p:spPr>
      </p:pic>
      <p:sp>
        <p:nvSpPr>
          <p:cNvPr id="7" name="テキスト ボックス 6"/>
          <p:cNvSpPr txBox="1"/>
          <p:nvPr/>
        </p:nvSpPr>
        <p:spPr>
          <a:xfrm>
            <a:off x="3048000" y="5257800"/>
            <a:ext cx="3276600" cy="338554"/>
          </a:xfrm>
          <a:prstGeom prst="rect">
            <a:avLst/>
          </a:prstGeom>
          <a:noFill/>
        </p:spPr>
        <p:txBody>
          <a:bodyPr wrap="square" rtlCol="0">
            <a:prstTxWarp prst="textCurveUp">
              <a:avLst/>
            </a:prstTxWarp>
            <a:spAutoFit/>
            <a:scene3d>
              <a:camera prst="perspectiveLeft"/>
              <a:lightRig rig="threePt" dir="t"/>
            </a:scene3d>
            <a:sp3d extrusionH="57150">
              <a:bevelT w="69850" h="38100" prst="cross"/>
            </a:sp3d>
          </a:bodyPr>
          <a:lstStyle/>
          <a:p>
            <a:r>
              <a:rPr kumimoji="1" lang="en-US" altLang="ja-JP" sz="1600" i="1" dirty="0" smtClean="0">
                <a:ln w="18415" cmpd="sng">
                  <a:solidFill>
                    <a:srgbClr val="FFC000"/>
                  </a:solidFill>
                  <a:prstDash val="solid"/>
                </a:ln>
                <a:solidFill>
                  <a:srgbClr val="FFFFFF"/>
                </a:solidFill>
                <a:effectLst>
                  <a:glow rad="228600">
                    <a:schemeClr val="accent4">
                      <a:satMod val="175000"/>
                      <a:alpha val="40000"/>
                    </a:schemeClr>
                  </a:glow>
                  <a:outerShdw blurRad="50800" dist="38100" dir="2700000" algn="tl" rotWithShape="0">
                    <a:prstClr val="black">
                      <a:alpha val="40000"/>
                    </a:prstClr>
                  </a:outerShdw>
                  <a:reflection blurRad="6350" stA="60000" endA="900" endPos="58000" dir="5400000" sy="-100000" algn="bl" rotWithShape="0"/>
                </a:effectLst>
              </a:rPr>
              <a:t>C</a:t>
            </a:r>
            <a:r>
              <a:rPr kumimoji="1" lang="en-US" altLang="ja-JP" sz="1600" i="1" dirty="0" smtClean="0">
                <a:ln w="18415" cmpd="sng">
                  <a:solidFill>
                    <a:srgbClr val="FFC000"/>
                  </a:solidFill>
                  <a:prstDash val="solid"/>
                </a:ln>
                <a:solidFill>
                  <a:srgbClr val="FFFF00"/>
                </a:solidFill>
                <a:effectLst>
                  <a:glow rad="228600">
                    <a:schemeClr val="accent4">
                      <a:satMod val="175000"/>
                      <a:alpha val="40000"/>
                    </a:schemeClr>
                  </a:glow>
                  <a:outerShdw blurRad="50800" dist="38100" dir="2700000" algn="tl" rotWithShape="0">
                    <a:prstClr val="black">
                      <a:alpha val="40000"/>
                    </a:prstClr>
                  </a:outerShdw>
                  <a:reflection blurRad="6350" stA="60000" endA="900" endPos="58000" dir="5400000" sy="-100000" algn="bl" rotWithShape="0"/>
                </a:effectLst>
              </a:rPr>
              <a:t>ore is about the size of Earth!!</a:t>
            </a:r>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52400"/>
            <a:ext cx="8229600" cy="1143000"/>
          </a:xfrm>
        </p:spPr>
        <p:txBody>
          <a:bodyPr/>
          <a:lstStyle/>
          <a:p>
            <a:pPr eaLnBrk="1" hangingPunct="1"/>
            <a:r>
              <a:rPr lang="en-US" sz="6000" dirty="0" smtClean="0">
                <a:solidFill>
                  <a:schemeClr val="accent2">
                    <a:lumMod val="60000"/>
                    <a:lumOff val="40000"/>
                  </a:schemeClr>
                </a:solidFill>
                <a:effectLst>
                  <a:outerShdw blurRad="38100" dist="38100" dir="2700000" algn="tl">
                    <a:srgbClr val="000000">
                      <a:alpha val="43137"/>
                    </a:srgbClr>
                  </a:outerShdw>
                </a:effectLst>
              </a:rPr>
              <a:t>Su</a:t>
            </a:r>
            <a:r>
              <a:rPr lang="en-US" sz="6000" dirty="0" smtClean="0">
                <a:solidFill>
                  <a:schemeClr val="bg1">
                    <a:lumMod val="95000"/>
                  </a:schemeClr>
                </a:solidFill>
                <a:effectLst>
                  <a:outerShdw blurRad="38100" dist="38100" dir="2700000" algn="tl">
                    <a:srgbClr val="000000">
                      <a:alpha val="43137"/>
                    </a:srgbClr>
                  </a:outerShdw>
                </a:effectLst>
              </a:rPr>
              <a:t>rf</a:t>
            </a:r>
            <a:r>
              <a:rPr lang="en-US" sz="6000" dirty="0" smtClean="0">
                <a:solidFill>
                  <a:schemeClr val="accent2">
                    <a:lumMod val="75000"/>
                  </a:schemeClr>
                </a:solidFill>
                <a:effectLst>
                  <a:outerShdw blurRad="38100" dist="38100" dir="2700000" algn="tl">
                    <a:srgbClr val="000000">
                      <a:alpha val="43137"/>
                    </a:srgbClr>
                  </a:outerShdw>
                </a:effectLst>
              </a:rPr>
              <a:t>ac</a:t>
            </a:r>
            <a:r>
              <a:rPr lang="en-US" sz="6000" dirty="0" smtClean="0">
                <a:solidFill>
                  <a:schemeClr val="accent2">
                    <a:lumMod val="50000"/>
                  </a:schemeClr>
                </a:solidFill>
                <a:effectLst>
                  <a:outerShdw blurRad="38100" dist="38100" dir="2700000" algn="tl">
                    <a:srgbClr val="000000">
                      <a:alpha val="43137"/>
                    </a:srgbClr>
                  </a:outerShdw>
                </a:effectLst>
              </a:rPr>
              <a:t>e</a:t>
            </a:r>
            <a:r>
              <a:rPr lang="en-US" sz="6000" dirty="0" smtClean="0">
                <a:effectLst>
                  <a:outerShdw blurRad="38100" dist="38100" dir="2700000" algn="tl">
                    <a:srgbClr val="000000">
                      <a:alpha val="43137"/>
                    </a:srgbClr>
                  </a:outerShdw>
                </a:effectLst>
              </a:rPr>
              <a:t> </a:t>
            </a:r>
            <a:r>
              <a:rPr lang="en-US" sz="6000" dirty="0" smtClean="0">
                <a:solidFill>
                  <a:schemeClr val="accent2">
                    <a:lumMod val="50000"/>
                  </a:schemeClr>
                </a:solidFill>
                <a:effectLst>
                  <a:outerShdw blurRad="38100" dist="38100" dir="2700000" algn="tl">
                    <a:srgbClr val="000000">
                      <a:alpha val="43137"/>
                    </a:srgbClr>
                  </a:outerShdw>
                </a:effectLst>
              </a:rPr>
              <a:t>Co</a:t>
            </a:r>
            <a:r>
              <a:rPr lang="en-US" sz="6000" dirty="0" smtClean="0">
                <a:solidFill>
                  <a:schemeClr val="accent2">
                    <a:lumMod val="75000"/>
                  </a:schemeClr>
                </a:solidFill>
                <a:effectLst>
                  <a:outerShdw blurRad="38100" dist="38100" dir="2700000" algn="tl">
                    <a:srgbClr val="000000">
                      <a:alpha val="43137"/>
                    </a:srgbClr>
                  </a:outerShdw>
                </a:effectLst>
              </a:rPr>
              <a:t>ndi</a:t>
            </a:r>
            <a:r>
              <a:rPr lang="en-US" sz="6000" dirty="0" smtClean="0">
                <a:solidFill>
                  <a:schemeClr val="bg1">
                    <a:lumMod val="95000"/>
                  </a:schemeClr>
                </a:solidFill>
                <a:effectLst>
                  <a:outerShdw blurRad="38100" dist="38100" dir="2700000" algn="tl">
                    <a:srgbClr val="000000">
                      <a:alpha val="43137"/>
                    </a:srgbClr>
                  </a:outerShdw>
                </a:effectLst>
              </a:rPr>
              <a:t>tio</a:t>
            </a:r>
            <a:r>
              <a:rPr lang="en-US" sz="6000" dirty="0" smtClean="0">
                <a:solidFill>
                  <a:schemeClr val="accent2">
                    <a:lumMod val="60000"/>
                    <a:lumOff val="40000"/>
                  </a:schemeClr>
                </a:solidFill>
                <a:effectLst>
                  <a:outerShdw blurRad="38100" dist="38100" dir="2700000" algn="tl">
                    <a:srgbClr val="000000">
                      <a:alpha val="43137"/>
                    </a:srgbClr>
                  </a:outerShdw>
                </a:effectLst>
              </a:rPr>
              <a:t>ns</a:t>
            </a:r>
          </a:p>
        </p:txBody>
      </p:sp>
      <p:sp>
        <p:nvSpPr>
          <p:cNvPr id="7171" name="Rectangle 3"/>
          <p:cNvSpPr>
            <a:spLocks noGrp="1" noChangeArrowheads="1"/>
          </p:cNvSpPr>
          <p:nvPr>
            <p:ph type="body" idx="1"/>
          </p:nvPr>
        </p:nvSpPr>
        <p:spPr>
          <a:xfrm>
            <a:off x="457200" y="914400"/>
            <a:ext cx="8229600" cy="5943600"/>
          </a:xfrm>
        </p:spPr>
        <p:txBody>
          <a:bodyPr/>
          <a:lstStyle/>
          <a:p>
            <a:pPr eaLnBrk="1" hangingPunct="1">
              <a:buNone/>
            </a:pPr>
            <a:r>
              <a:rPr lang="en-US" sz="2000" b="1" dirty="0" smtClean="0">
                <a:solidFill>
                  <a:schemeClr val="bg1">
                    <a:lumMod val="85000"/>
                  </a:schemeClr>
                </a:solidFill>
              </a:rPr>
              <a:t>Surface temperature:    </a:t>
            </a:r>
            <a:r>
              <a:rPr lang="en-US" sz="2000" dirty="0" smtClean="0">
                <a:solidFill>
                  <a:srgbClr val="243CB2"/>
                </a:solidFill>
                <a:effectLst>
                  <a:outerShdw blurRad="38100" dist="38100" dir="2700000" algn="tl">
                    <a:srgbClr val="000000">
                      <a:alpha val="43137"/>
                    </a:srgbClr>
                  </a:outerShdw>
                </a:effectLst>
              </a:rPr>
              <a:t>-214 </a:t>
            </a:r>
            <a:r>
              <a:rPr lang="en-US" sz="2000" baseline="30000" dirty="0" smtClean="0">
                <a:solidFill>
                  <a:srgbClr val="243CB2"/>
                </a:solidFill>
                <a:effectLst>
                  <a:outerShdw blurRad="38100" dist="38100" dir="2700000" algn="tl">
                    <a:srgbClr val="000000">
                      <a:alpha val="43137"/>
                    </a:srgbClr>
                  </a:outerShdw>
                </a:effectLst>
              </a:rPr>
              <a:t>0</a:t>
            </a:r>
            <a:r>
              <a:rPr lang="en-US" sz="2000" dirty="0" smtClean="0">
                <a:solidFill>
                  <a:srgbClr val="243CB2"/>
                </a:solidFill>
                <a:effectLst>
                  <a:outerShdw blurRad="38100" dist="38100" dir="2700000" algn="tl">
                    <a:srgbClr val="000000">
                      <a:alpha val="43137"/>
                    </a:srgbClr>
                  </a:outerShdw>
                </a:effectLst>
              </a:rPr>
              <a:t>C</a:t>
            </a:r>
            <a:endParaRPr lang="en-US" sz="2000" b="1" baseline="30000" dirty="0" smtClean="0">
              <a:solidFill>
                <a:schemeClr val="bg1">
                  <a:lumMod val="85000"/>
                </a:schemeClr>
              </a:solidFill>
              <a:effectLst>
                <a:outerShdw blurRad="38100" dist="38100" dir="2700000" algn="tl">
                  <a:srgbClr val="000000">
                    <a:alpha val="43137"/>
                  </a:srgbClr>
                </a:outerShdw>
              </a:effectLst>
            </a:endParaRPr>
          </a:p>
          <a:p>
            <a:pPr eaLnBrk="1" hangingPunct="1">
              <a:buNone/>
            </a:pPr>
            <a:r>
              <a:rPr lang="en-US" sz="2000" b="1" baseline="30000" dirty="0" smtClean="0">
                <a:solidFill>
                  <a:schemeClr val="bg1">
                    <a:lumMod val="85000"/>
                  </a:schemeClr>
                </a:solidFill>
                <a:effectLst>
                  <a:outerShdw blurRad="38100" dist="38100" dir="2700000" algn="tl">
                    <a:srgbClr val="000000">
                      <a:alpha val="43137"/>
                    </a:srgbClr>
                  </a:outerShdw>
                </a:effectLst>
              </a:rPr>
              <a:t> </a:t>
            </a:r>
            <a:r>
              <a:rPr lang="en-US" sz="2000" b="1" dirty="0" smtClean="0">
                <a:solidFill>
                  <a:schemeClr val="bg1">
                    <a:lumMod val="85000"/>
                  </a:schemeClr>
                </a:solidFill>
                <a:effectLst>
                  <a:outerShdw blurRad="38100" dist="38100" dir="2700000" algn="tl">
                    <a:srgbClr val="000000">
                      <a:alpha val="43137"/>
                    </a:srgbClr>
                  </a:outerShdw>
                </a:effectLst>
              </a:rPr>
              <a:t>                                        </a:t>
            </a:r>
            <a:r>
              <a:rPr lang="en-US" sz="2000" dirty="0" smtClean="0">
                <a:solidFill>
                  <a:srgbClr val="243CB2"/>
                </a:solidFill>
                <a:effectLst>
                  <a:outerShdw blurRad="38100" dist="38100" dir="2700000" algn="tl">
                    <a:srgbClr val="000000">
                      <a:alpha val="43137"/>
                    </a:srgbClr>
                  </a:outerShdw>
                </a:effectLst>
              </a:rPr>
              <a:t>-353 </a:t>
            </a:r>
            <a:r>
              <a:rPr lang="en-US" sz="2000" baseline="30000" dirty="0" smtClean="0">
                <a:solidFill>
                  <a:srgbClr val="243CB2"/>
                </a:solidFill>
                <a:effectLst>
                  <a:outerShdw blurRad="38100" dist="38100" dir="2700000" algn="tl">
                    <a:srgbClr val="000000">
                      <a:alpha val="43137"/>
                    </a:srgbClr>
                  </a:outerShdw>
                </a:effectLst>
              </a:rPr>
              <a:t>0</a:t>
            </a:r>
            <a:r>
              <a:rPr lang="en-US" sz="2000" dirty="0" smtClean="0">
                <a:solidFill>
                  <a:srgbClr val="243CB2"/>
                </a:solidFill>
                <a:effectLst>
                  <a:outerShdw blurRad="38100" dist="38100" dir="2700000" algn="tl">
                    <a:srgbClr val="000000">
                      <a:alpha val="43137"/>
                    </a:srgbClr>
                  </a:outerShdw>
                </a:effectLst>
              </a:rPr>
              <a:t>F</a:t>
            </a:r>
          </a:p>
          <a:p>
            <a:pPr eaLnBrk="1" hangingPunct="1">
              <a:buNone/>
            </a:pPr>
            <a:r>
              <a:rPr lang="en-US" sz="2000" dirty="0" smtClean="0">
                <a:solidFill>
                  <a:srgbClr val="243CB2"/>
                </a:solidFill>
                <a:effectLst>
                  <a:outerShdw blurRad="38100" dist="38100" dir="2700000" algn="tl">
                    <a:srgbClr val="000000">
                      <a:alpha val="43137"/>
                    </a:srgbClr>
                  </a:outerShdw>
                </a:effectLst>
              </a:rPr>
              <a:t>                                         </a:t>
            </a:r>
            <a:r>
              <a:rPr lang="en-US" sz="2000" i="1" dirty="0" smtClean="0">
                <a:solidFill>
                  <a:srgbClr val="243CB2"/>
                </a:solidFill>
              </a:rPr>
              <a:t>S.N:</a:t>
            </a:r>
            <a:r>
              <a:rPr lang="en-US" sz="2000" dirty="0" smtClean="0">
                <a:solidFill>
                  <a:srgbClr val="243CB2"/>
                </a:solidFill>
              </a:rPr>
              <a:t> 59K</a:t>
            </a:r>
          </a:p>
          <a:p>
            <a:pPr eaLnBrk="1" hangingPunct="1">
              <a:buNone/>
            </a:pPr>
            <a:r>
              <a:rPr lang="en-US" sz="2000" b="1" dirty="0" smtClean="0">
                <a:solidFill>
                  <a:schemeClr val="bg1">
                    <a:lumMod val="85000"/>
                  </a:schemeClr>
                </a:solidFill>
              </a:rPr>
              <a:t>Wind Speed:                   </a:t>
            </a:r>
            <a:r>
              <a:rPr lang="en-US" sz="2000" dirty="0" smtClean="0">
                <a:solidFill>
                  <a:schemeClr val="bg1"/>
                </a:solidFill>
              </a:rPr>
              <a:t>700 miles (1,100 km) / hour</a:t>
            </a:r>
            <a:endParaRPr lang="en-US" sz="2000" dirty="0" smtClean="0">
              <a:solidFill>
                <a:schemeClr val="bg1">
                  <a:lumMod val="85000"/>
                </a:schemeClr>
              </a:solidFill>
            </a:endParaRPr>
          </a:p>
          <a:p>
            <a:pPr algn="ctr" eaLnBrk="1" hangingPunct="1">
              <a:buNone/>
            </a:pPr>
            <a:endParaRPr lang="en-US" sz="2800" b="1" u="sng" dirty="0" smtClean="0">
              <a:solidFill>
                <a:schemeClr val="bg1">
                  <a:lumMod val="85000"/>
                </a:schemeClr>
              </a:solidFill>
              <a:effectLst>
                <a:outerShdw blurRad="38100" dist="38100" dir="2700000" algn="tl">
                  <a:srgbClr val="000000">
                    <a:alpha val="43137"/>
                  </a:srgbClr>
                </a:outerShdw>
              </a:effectLst>
            </a:endParaRPr>
          </a:p>
          <a:p>
            <a:pPr algn="ctr" eaLnBrk="1" hangingPunct="1">
              <a:buNone/>
            </a:pPr>
            <a:r>
              <a:rPr lang="en-US" b="1" u="sng" dirty="0" smtClean="0">
                <a:solidFill>
                  <a:schemeClr val="bg1">
                    <a:lumMod val="85000"/>
                  </a:schemeClr>
                </a:solidFill>
                <a:effectLst>
                  <a:outerShdw blurRad="38100" dist="38100" dir="2700000" algn="tl">
                    <a:srgbClr val="000000">
                      <a:alpha val="43137"/>
                    </a:srgbClr>
                  </a:outerShdw>
                </a:effectLst>
              </a:rPr>
              <a:t>The Great Dark Spot</a:t>
            </a:r>
          </a:p>
        </p:txBody>
      </p:sp>
      <p:pic>
        <p:nvPicPr>
          <p:cNvPr id="4" name="Picture 8" descr="Neptune Great Dark Spot in High Resolution">
            <a:hlinkClick r:id="rId3"/>
          </p:cNvPr>
          <p:cNvPicPr>
            <a:picLocks noChangeAspect="1" noChangeArrowheads="1"/>
          </p:cNvPicPr>
          <p:nvPr/>
        </p:nvPicPr>
        <p:blipFill>
          <a:blip r:embed="rId4"/>
          <a:srcRect/>
          <a:stretch>
            <a:fillRect/>
          </a:stretch>
        </p:blipFill>
        <p:spPr bwMode="auto">
          <a:xfrm>
            <a:off x="457200" y="3349911"/>
            <a:ext cx="2514600" cy="3050889"/>
          </a:xfrm>
          <a:prstGeom prst="rect">
            <a:avLst/>
          </a:prstGeom>
          <a:noFill/>
        </p:spPr>
      </p:pic>
      <p:sp>
        <p:nvSpPr>
          <p:cNvPr id="5" name="下矢印 4"/>
          <p:cNvSpPr/>
          <p:nvPr/>
        </p:nvSpPr>
        <p:spPr>
          <a:xfrm rot="6484203">
            <a:off x="2281388" y="4649255"/>
            <a:ext cx="748366" cy="1646879"/>
          </a:xfrm>
          <a:prstGeom prst="downArrow">
            <a:avLst>
              <a:gd name="adj1" fmla="val 50000"/>
              <a:gd name="adj2" fmla="val 474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3810000" y="4217075"/>
            <a:ext cx="4648200" cy="2031325"/>
          </a:xfrm>
          <a:prstGeom prst="rect">
            <a:avLst/>
          </a:prstGeom>
          <a:solidFill>
            <a:schemeClr val="accent1"/>
          </a:solidFill>
          <a:ln>
            <a:noFill/>
          </a:ln>
          <a:effectLst>
            <a:glow rad="228600">
              <a:schemeClr val="accent1">
                <a:satMod val="175000"/>
                <a:alpha val="40000"/>
              </a:schemeClr>
            </a:glow>
            <a:outerShdw blurRad="50800" dist="38100" algn="l" rotWithShape="0">
              <a:prstClr val="black">
                <a:alpha val="40000"/>
              </a:prstClr>
            </a:outerShdw>
          </a:effectLst>
          <a:scene3d>
            <a:camera prst="orthographicFront">
              <a:rot lat="0" lon="0" rev="0"/>
            </a:camera>
            <a:lightRig rig="balanced" dir="t">
              <a:rot lat="0" lon="0" rev="8700000"/>
            </a:lightRig>
          </a:scene3d>
          <a:sp3d>
            <a:bevelT w="190500" h="38100" prst="angle"/>
          </a:sp3d>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en-US" altLang="ja-JP" dirty="0" smtClean="0">
                <a:solidFill>
                  <a:schemeClr val="accent2">
                    <a:lumMod val="75000"/>
                  </a:schemeClr>
                </a:solidFill>
              </a:rPr>
              <a:t>In 1989, Voyager2 spacecraft found that Neptune had a dark area made up of lots of gas making up like a hurricane.  This, called “Great Dark Spot” was similar to the “Great Red Spot</a:t>
            </a:r>
            <a:r>
              <a:rPr kumimoji="1" lang="ja-JP" altLang="en-US" dirty="0" smtClean="0">
                <a:solidFill>
                  <a:schemeClr val="accent2">
                    <a:lumMod val="75000"/>
                  </a:schemeClr>
                </a:solidFill>
              </a:rPr>
              <a:t>” </a:t>
            </a:r>
            <a:r>
              <a:rPr kumimoji="1" lang="en-US" altLang="ja-JP" dirty="0" smtClean="0">
                <a:solidFill>
                  <a:schemeClr val="accent2">
                    <a:lumMod val="75000"/>
                  </a:schemeClr>
                </a:solidFill>
              </a:rPr>
              <a:t>On Jupiter. But in 1994, the Hubble Space Telescope found that the Great Dark spot had Vanished.</a:t>
            </a:r>
            <a:endParaRPr kumimoji="1" lang="ja-JP" altLang="en-US" dirty="0">
              <a:solidFill>
                <a:schemeClr val="accent2">
                  <a:lumMod val="75000"/>
                </a:schemeClr>
              </a:solidFill>
            </a:endParaRP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76200"/>
            <a:ext cx="8229600" cy="1143000"/>
          </a:xfrm>
        </p:spPr>
        <p:txBody>
          <a:bodyPr/>
          <a:lstStyle/>
          <a:p>
            <a:pPr eaLnBrk="1" hangingPunct="1"/>
            <a:r>
              <a:rPr lang="en-US" dirty="0" smtClean="0"/>
              <a:t>Moons</a:t>
            </a:r>
          </a:p>
        </p:txBody>
      </p:sp>
      <p:sp>
        <p:nvSpPr>
          <p:cNvPr id="8195" name="Rectangle 3"/>
          <p:cNvSpPr>
            <a:spLocks noGrp="1" noChangeArrowheads="1"/>
          </p:cNvSpPr>
          <p:nvPr>
            <p:ph type="body" idx="1"/>
          </p:nvPr>
        </p:nvSpPr>
        <p:spPr>
          <a:xfrm>
            <a:off x="2590800" y="914400"/>
            <a:ext cx="3352800" cy="5486400"/>
          </a:xfrm>
        </p:spPr>
        <p:txBody>
          <a:bodyPr/>
          <a:lstStyle/>
          <a:p>
            <a:pPr algn="ctr" eaLnBrk="1" hangingPunct="1">
              <a:buNone/>
            </a:pPr>
            <a:r>
              <a:rPr lang="en-US" sz="2800" b="1" dirty="0" smtClean="0">
                <a:solidFill>
                  <a:schemeClr val="bg1">
                    <a:lumMod val="50000"/>
                  </a:schemeClr>
                </a:solidFill>
                <a:hlinkClick r:id="rId3" action="ppaction://hlinkfile"/>
              </a:rPr>
              <a:t>  1. Triton</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4" action="ppaction://hlinkfile"/>
              </a:rPr>
              <a:t>2. Nereid</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5" action="ppaction://hlinkfile"/>
              </a:rPr>
              <a:t>3. Naiad</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6" action="ppaction://hlinkfile"/>
              </a:rPr>
              <a:t>4. </a:t>
            </a:r>
            <a:r>
              <a:rPr lang="en-US" sz="2800" b="1" dirty="0" err="1" smtClean="0">
                <a:solidFill>
                  <a:schemeClr val="bg1">
                    <a:lumMod val="50000"/>
                  </a:schemeClr>
                </a:solidFill>
                <a:hlinkClick r:id="rId6" action="ppaction://hlinkfile"/>
              </a:rPr>
              <a:t>Thalassa</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7" action="ppaction://hlinkfile"/>
              </a:rPr>
              <a:t>5. </a:t>
            </a:r>
            <a:r>
              <a:rPr lang="en-US" sz="2800" b="1" dirty="0" err="1" smtClean="0">
                <a:solidFill>
                  <a:schemeClr val="bg1">
                    <a:lumMod val="50000"/>
                  </a:schemeClr>
                </a:solidFill>
                <a:hlinkClick r:id="rId7" action="ppaction://hlinkfile"/>
              </a:rPr>
              <a:t>Despina</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8" action="ppaction://hlinkfile"/>
              </a:rPr>
              <a:t>6. Galatea</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9" action="ppaction://hlinkfile"/>
              </a:rPr>
              <a:t>7. Larissa</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10" action="ppaction://hlinkfile"/>
              </a:rPr>
              <a:t>8. Proteus</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11"/>
              </a:rPr>
              <a:t>9. </a:t>
            </a:r>
            <a:r>
              <a:rPr lang="en-US" sz="2800" b="1" dirty="0" err="1" smtClean="0">
                <a:solidFill>
                  <a:schemeClr val="bg1">
                    <a:lumMod val="50000"/>
                  </a:schemeClr>
                </a:solidFill>
                <a:hlinkClick r:id="rId11"/>
              </a:rPr>
              <a:t>Halimede</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12" action="ppaction://hlinkfile"/>
              </a:rPr>
              <a:t>10. </a:t>
            </a:r>
            <a:r>
              <a:rPr lang="en-US" sz="2800" b="1" dirty="0" err="1" smtClean="0">
                <a:solidFill>
                  <a:schemeClr val="bg1">
                    <a:lumMod val="50000"/>
                  </a:schemeClr>
                </a:solidFill>
                <a:hlinkClick r:id="rId12" action="ppaction://hlinkfile"/>
              </a:rPr>
              <a:t>Psamathe</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11"/>
              </a:rPr>
              <a:t>11. Sao</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11"/>
              </a:rPr>
              <a:t>12. </a:t>
            </a:r>
            <a:r>
              <a:rPr lang="en-US" sz="2800" b="1" dirty="0" err="1" smtClean="0">
                <a:solidFill>
                  <a:schemeClr val="bg1">
                    <a:lumMod val="50000"/>
                  </a:schemeClr>
                </a:solidFill>
                <a:hlinkClick r:id="rId11"/>
              </a:rPr>
              <a:t>Laomedeia</a:t>
            </a:r>
            <a:r>
              <a:rPr lang="en-US" sz="2800" b="1" dirty="0" smtClean="0">
                <a:solidFill>
                  <a:schemeClr val="bg1">
                    <a:lumMod val="50000"/>
                  </a:schemeClr>
                </a:solidFill>
              </a:rPr>
              <a:t> </a:t>
            </a:r>
            <a:br>
              <a:rPr lang="en-US" sz="2800" b="1" dirty="0" smtClean="0">
                <a:solidFill>
                  <a:schemeClr val="bg1">
                    <a:lumMod val="50000"/>
                  </a:schemeClr>
                </a:solidFill>
              </a:rPr>
            </a:br>
            <a:r>
              <a:rPr lang="en-US" sz="2800" b="1" dirty="0" smtClean="0">
                <a:solidFill>
                  <a:schemeClr val="bg1">
                    <a:lumMod val="50000"/>
                  </a:schemeClr>
                </a:solidFill>
                <a:hlinkClick r:id="rId11"/>
              </a:rPr>
              <a:t>13. </a:t>
            </a:r>
            <a:r>
              <a:rPr lang="en-US" sz="2800" b="1" dirty="0" err="1" smtClean="0">
                <a:solidFill>
                  <a:schemeClr val="bg1">
                    <a:lumMod val="50000"/>
                  </a:schemeClr>
                </a:solidFill>
                <a:hlinkClick r:id="rId11"/>
              </a:rPr>
              <a:t>Neso</a:t>
            </a:r>
            <a:r>
              <a:rPr lang="en-US" sz="2800" b="1" dirty="0" smtClean="0">
                <a:solidFill>
                  <a:schemeClr val="bg1">
                    <a:lumMod val="50000"/>
                  </a:schemeClr>
                </a:solidFill>
              </a:rPr>
              <a:t> </a:t>
            </a:r>
            <a:r>
              <a:rPr lang="en-US" b="1" dirty="0" smtClean="0"/>
              <a:t/>
            </a:r>
            <a:br>
              <a:rPr lang="en-US" b="1" dirty="0" smtClean="0"/>
            </a:br>
            <a:endParaRPr lang="en-US" dirty="0" smtClean="0"/>
          </a:p>
          <a:p>
            <a:pPr eaLnBrk="1" hangingPunct="1"/>
            <a:endParaRPr lang="en-US" dirty="0" smtClean="0"/>
          </a:p>
        </p:txBody>
      </p:sp>
      <p:pic>
        <p:nvPicPr>
          <p:cNvPr id="9218" name="Picture 2" descr="This image of Proteus was acquired by the Voyager 2 spacecraft on August 25, 1989."/>
          <p:cNvPicPr>
            <a:picLocks noChangeAspect="1" noChangeArrowheads="1"/>
          </p:cNvPicPr>
          <p:nvPr/>
        </p:nvPicPr>
        <p:blipFill>
          <a:blip r:embed="rId13"/>
          <a:srcRect/>
          <a:stretch>
            <a:fillRect/>
          </a:stretch>
        </p:blipFill>
        <p:spPr bwMode="auto">
          <a:xfrm>
            <a:off x="1371600" y="685800"/>
            <a:ext cx="1428750" cy="1228726"/>
          </a:xfrm>
          <a:prstGeom prst="rect">
            <a:avLst/>
          </a:prstGeom>
          <a:noFill/>
        </p:spPr>
      </p:pic>
      <p:pic>
        <p:nvPicPr>
          <p:cNvPr id="9220" name="Picture 4" descr="This image of Larissa was acquired by the Voyager 2 spacecraft on August 24, 1989."/>
          <p:cNvPicPr>
            <a:picLocks noChangeAspect="1" noChangeArrowheads="1"/>
          </p:cNvPicPr>
          <p:nvPr/>
        </p:nvPicPr>
        <p:blipFill>
          <a:blip r:embed="rId14"/>
          <a:srcRect/>
          <a:stretch>
            <a:fillRect/>
          </a:stretch>
        </p:blipFill>
        <p:spPr bwMode="auto">
          <a:xfrm>
            <a:off x="7086600" y="2514600"/>
            <a:ext cx="1428750" cy="1285876"/>
          </a:xfrm>
          <a:prstGeom prst="rect">
            <a:avLst/>
          </a:prstGeom>
          <a:noFill/>
        </p:spPr>
      </p:pic>
      <p:cxnSp>
        <p:nvCxnSpPr>
          <p:cNvPr id="7" name="直線矢印コネクタ 6"/>
          <p:cNvCxnSpPr/>
          <p:nvPr/>
        </p:nvCxnSpPr>
        <p:spPr>
          <a:xfrm rot="16200000" flipH="1">
            <a:off x="2057400" y="2667000"/>
            <a:ext cx="1905000" cy="838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rot="10800000" flipV="1">
            <a:off x="5334000" y="3352800"/>
            <a:ext cx="1600200" cy="457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9222" name="Picture 6" descr="[NULL]"/>
          <p:cNvPicPr>
            <a:picLocks noChangeAspect="1" noChangeArrowheads="1"/>
          </p:cNvPicPr>
          <p:nvPr/>
        </p:nvPicPr>
        <p:blipFill>
          <a:blip r:embed="rId15"/>
          <a:srcRect/>
          <a:stretch>
            <a:fillRect/>
          </a:stretch>
        </p:blipFill>
        <p:spPr bwMode="auto">
          <a:xfrm>
            <a:off x="533400" y="4038600"/>
            <a:ext cx="1285875" cy="1095376"/>
          </a:xfrm>
          <a:prstGeom prst="rect">
            <a:avLst/>
          </a:prstGeom>
          <a:noFill/>
        </p:spPr>
      </p:pic>
      <p:cxnSp>
        <p:nvCxnSpPr>
          <p:cNvPr id="14" name="直線矢印コネクタ 13"/>
          <p:cNvCxnSpPr/>
          <p:nvPr/>
        </p:nvCxnSpPr>
        <p:spPr>
          <a:xfrm rot="5400000">
            <a:off x="1676400" y="2057400"/>
            <a:ext cx="1905000" cy="1905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9224" name="Picture 8" descr="[NULL]"/>
          <p:cNvPicPr>
            <a:picLocks noChangeAspect="1" noChangeArrowheads="1"/>
          </p:cNvPicPr>
          <p:nvPr/>
        </p:nvPicPr>
        <p:blipFill>
          <a:blip r:embed="rId16"/>
          <a:srcRect/>
          <a:stretch>
            <a:fillRect/>
          </a:stretch>
        </p:blipFill>
        <p:spPr bwMode="auto">
          <a:xfrm>
            <a:off x="6629400" y="4876800"/>
            <a:ext cx="1285875" cy="1095376"/>
          </a:xfrm>
          <a:prstGeom prst="rect">
            <a:avLst/>
          </a:prstGeom>
          <a:noFill/>
        </p:spPr>
      </p:pic>
      <p:cxnSp>
        <p:nvCxnSpPr>
          <p:cNvPr id="17" name="直線矢印コネクタ 16"/>
          <p:cNvCxnSpPr/>
          <p:nvPr/>
        </p:nvCxnSpPr>
        <p:spPr>
          <a:xfrm>
            <a:off x="5334000" y="3352800"/>
            <a:ext cx="1371600" cy="1295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9226" name="Picture 10" descr="[NULL]"/>
          <p:cNvPicPr>
            <a:picLocks noChangeAspect="1" noChangeArrowheads="1"/>
          </p:cNvPicPr>
          <p:nvPr/>
        </p:nvPicPr>
        <p:blipFill>
          <a:blip r:embed="rId17"/>
          <a:srcRect/>
          <a:stretch>
            <a:fillRect/>
          </a:stretch>
        </p:blipFill>
        <p:spPr bwMode="auto">
          <a:xfrm>
            <a:off x="6324600" y="533400"/>
            <a:ext cx="1276350" cy="1276350"/>
          </a:xfrm>
          <a:prstGeom prst="rect">
            <a:avLst/>
          </a:prstGeom>
          <a:noFill/>
        </p:spPr>
      </p:pic>
      <p:cxnSp>
        <p:nvCxnSpPr>
          <p:cNvPr id="20" name="直線矢印コネクタ 19"/>
          <p:cNvCxnSpPr/>
          <p:nvPr/>
        </p:nvCxnSpPr>
        <p:spPr>
          <a:xfrm rot="5400000">
            <a:off x="5067300" y="1790700"/>
            <a:ext cx="1447800" cy="762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229600" cy="1143000"/>
          </a:xfrm>
        </p:spPr>
        <p:txBody>
          <a:bodyPr/>
          <a:lstStyle/>
          <a:p>
            <a:pPr eaLnBrk="1" hangingPunct="1"/>
            <a:r>
              <a:rPr lang="en-US" sz="6000" b="1" u="sng" dirty="0" smtClean="0">
                <a:solidFill>
                  <a:schemeClr val="accent2">
                    <a:lumMod val="75000"/>
                  </a:schemeClr>
                </a:solidFill>
              </a:rPr>
              <a:t>Triton</a:t>
            </a:r>
          </a:p>
        </p:txBody>
      </p:sp>
      <p:sp>
        <p:nvSpPr>
          <p:cNvPr id="9219" name="Rectangle 3"/>
          <p:cNvSpPr>
            <a:spLocks noGrp="1" noChangeArrowheads="1"/>
          </p:cNvSpPr>
          <p:nvPr>
            <p:ph type="body" idx="1"/>
          </p:nvPr>
        </p:nvSpPr>
        <p:spPr/>
        <p:txBody>
          <a:bodyPr/>
          <a:lstStyle/>
          <a:p>
            <a:pPr eaLnBrk="1" hangingPunct="1">
              <a:buNone/>
            </a:pPr>
            <a:r>
              <a:rPr lang="en-US" sz="2000" dirty="0" smtClean="0">
                <a:solidFill>
                  <a:srgbClr val="CAE7E8"/>
                </a:solidFill>
              </a:rPr>
              <a:t>This moon, Triton is very </a:t>
            </a:r>
            <a:r>
              <a:rPr lang="en-US" sz="2000" dirty="0" err="1" smtClean="0">
                <a:solidFill>
                  <a:srgbClr val="CAE7E8"/>
                </a:solidFill>
              </a:rPr>
              <a:t>intresting</a:t>
            </a:r>
            <a:r>
              <a:rPr lang="en-US" sz="2000" dirty="0" smtClean="0">
                <a:solidFill>
                  <a:srgbClr val="CAE7E8"/>
                </a:solidFill>
              </a:rPr>
              <a:t> because it`s not only that it`s</a:t>
            </a:r>
          </a:p>
          <a:p>
            <a:pPr eaLnBrk="1" hangingPunct="1">
              <a:buNone/>
            </a:pPr>
            <a:r>
              <a:rPr lang="en-US" sz="2000" dirty="0" smtClean="0">
                <a:solidFill>
                  <a:srgbClr val="CAE7E8"/>
                </a:solidFill>
              </a:rPr>
              <a:t>biggest moon, it is the only moon in the solar system that circles in a</a:t>
            </a:r>
          </a:p>
          <a:p>
            <a:pPr eaLnBrk="1" hangingPunct="1">
              <a:buNone/>
            </a:pPr>
            <a:r>
              <a:rPr lang="en-US" sz="2000" dirty="0" smtClean="0">
                <a:solidFill>
                  <a:srgbClr val="CAE7E8"/>
                </a:solidFill>
              </a:rPr>
              <a:t>direction opposite to the planet`s rotation!!</a:t>
            </a:r>
          </a:p>
        </p:txBody>
      </p:sp>
      <p:pic>
        <p:nvPicPr>
          <p:cNvPr id="5122" name="Picture 2" descr="Triton">
            <a:hlinkClick r:id="rId3"/>
          </p:cNvPr>
          <p:cNvPicPr>
            <a:picLocks noChangeAspect="1" noChangeArrowheads="1"/>
          </p:cNvPicPr>
          <p:nvPr/>
        </p:nvPicPr>
        <p:blipFill>
          <a:blip r:embed="rId4"/>
          <a:srcRect/>
          <a:stretch>
            <a:fillRect/>
          </a:stretch>
        </p:blipFill>
        <p:spPr bwMode="auto">
          <a:xfrm>
            <a:off x="5486400" y="2590800"/>
            <a:ext cx="2438400" cy="2438400"/>
          </a:xfrm>
          <a:prstGeom prst="rect">
            <a:avLst/>
          </a:prstGeom>
          <a:noFill/>
        </p:spPr>
      </p:pic>
      <p:sp>
        <p:nvSpPr>
          <p:cNvPr id="5" name="Prostokąt 4"/>
          <p:cNvSpPr/>
          <p:nvPr/>
        </p:nvSpPr>
        <p:spPr>
          <a:xfrm>
            <a:off x="5791200" y="5181600"/>
            <a:ext cx="1992918" cy="369332"/>
          </a:xfrm>
          <a:prstGeom prst="rect">
            <a:avLst/>
          </a:prstGeom>
        </p:spPr>
        <p:txBody>
          <a:bodyPr wrap="none">
            <a:spAutoFit/>
          </a:bodyPr>
          <a:lstStyle/>
          <a:p>
            <a:r>
              <a:rPr lang="pl-PL" b="1" dirty="0" smtClean="0">
                <a:solidFill>
                  <a:schemeClr val="accent3">
                    <a:lumMod val="75000"/>
                  </a:schemeClr>
                </a:solidFill>
                <a:effectLst>
                  <a:outerShdw blurRad="38100" dist="38100" dir="2700000" algn="tl">
                    <a:srgbClr val="000000">
                      <a:alpha val="43137"/>
                    </a:srgbClr>
                  </a:outerShdw>
                </a:effectLst>
              </a:rPr>
              <a:t>PIA02234: </a:t>
            </a:r>
            <a:r>
              <a:rPr lang="pl-PL" b="1" dirty="0" err="1" smtClean="0">
                <a:solidFill>
                  <a:schemeClr val="accent3">
                    <a:lumMod val="75000"/>
                  </a:schemeClr>
                </a:solidFill>
                <a:effectLst>
                  <a:outerShdw blurRad="38100" dist="38100" dir="2700000" algn="tl">
                    <a:srgbClr val="000000">
                      <a:alpha val="43137"/>
                    </a:srgbClr>
                  </a:outerShdw>
                </a:effectLst>
              </a:rPr>
              <a:t>Triton</a:t>
            </a:r>
            <a:endParaRPr lang="pl-PL" dirty="0">
              <a:solidFill>
                <a:schemeClr val="accent3">
                  <a:lumMod val="75000"/>
                </a:schemeClr>
              </a:solidFill>
              <a:effectLst>
                <a:outerShdw blurRad="38100" dist="38100" dir="2700000" algn="tl">
                  <a:srgbClr val="000000">
                    <a:alpha val="43137"/>
                  </a:srgbClr>
                </a:outerShdw>
              </a:effectLst>
            </a:endParaRPr>
          </a:p>
        </p:txBody>
      </p:sp>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76200"/>
            <a:ext cx="8229600" cy="1143000"/>
          </a:xfrm>
        </p:spPr>
        <p:txBody>
          <a:bodyPr/>
          <a:lstStyle/>
          <a:p>
            <a:pPr eaLnBrk="1" hangingPunct="1"/>
            <a:r>
              <a:rPr lang="en-US" dirty="0" smtClean="0"/>
              <a:t>Rings</a:t>
            </a:r>
          </a:p>
        </p:txBody>
      </p:sp>
      <p:sp>
        <p:nvSpPr>
          <p:cNvPr id="10243" name="Rectangle 3"/>
          <p:cNvSpPr>
            <a:spLocks noGrp="1" noChangeArrowheads="1"/>
          </p:cNvSpPr>
          <p:nvPr>
            <p:ph type="body" idx="1"/>
          </p:nvPr>
        </p:nvSpPr>
        <p:spPr>
          <a:xfrm>
            <a:off x="76200" y="76200"/>
            <a:ext cx="3657600" cy="5791200"/>
          </a:xfrm>
        </p:spPr>
        <p:txBody>
          <a:bodyPr/>
          <a:lstStyle/>
          <a:p>
            <a:pPr eaLnBrk="1" hangingPunct="1">
              <a:buNone/>
            </a:pPr>
            <a:r>
              <a:rPr lang="en-US" sz="1600" b="1" dirty="0" smtClean="0">
                <a:solidFill>
                  <a:srgbClr val="FFFF00"/>
                </a:solidFill>
              </a:rPr>
              <a:t>Ring Name: 1989 N3R Galle</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41,900 km</a:t>
            </a:r>
            <a:br>
              <a:rPr lang="en-US" sz="1600" dirty="0" smtClean="0">
                <a:solidFill>
                  <a:srgbClr val="FFFF00"/>
                </a:solidFill>
              </a:rPr>
            </a:br>
            <a:r>
              <a:rPr lang="en-US" sz="1600" dirty="0" smtClean="0">
                <a:solidFill>
                  <a:srgbClr val="FFFF00"/>
                </a:solidFill>
              </a:rPr>
              <a:t>Width: 15 km</a:t>
            </a:r>
            <a:br>
              <a:rPr lang="en-US" sz="1600" dirty="0" smtClean="0">
                <a:solidFill>
                  <a:srgbClr val="FFFF00"/>
                </a:solidFill>
              </a:rPr>
            </a:br>
            <a:r>
              <a:rPr lang="en-US" sz="1600" dirty="0" err="1" smtClean="0">
                <a:solidFill>
                  <a:srgbClr val="FFFF00"/>
                </a:solidFill>
              </a:rPr>
              <a:t>Albedo</a:t>
            </a:r>
            <a:r>
              <a:rPr lang="en-US" sz="1600" dirty="0" smtClean="0">
                <a:solidFill>
                  <a:srgbClr val="FFFF00"/>
                </a:solidFill>
              </a:rPr>
              <a:t>: Low</a:t>
            </a:r>
            <a:br>
              <a:rPr lang="en-US" sz="1600" dirty="0" smtClean="0">
                <a:solidFill>
                  <a:srgbClr val="FFFF00"/>
                </a:solidFill>
              </a:rPr>
            </a:br>
            <a:endParaRPr lang="en-US" sz="1600" dirty="0" smtClean="0">
              <a:solidFill>
                <a:srgbClr val="FFFF00"/>
              </a:solidFill>
            </a:endParaRPr>
          </a:p>
          <a:p>
            <a:pPr eaLnBrk="1" hangingPunct="1">
              <a:buNone/>
            </a:pPr>
            <a:r>
              <a:rPr lang="en-US" sz="1600" b="1" dirty="0" smtClean="0">
                <a:solidFill>
                  <a:srgbClr val="FFFF00"/>
                </a:solidFill>
              </a:rPr>
              <a:t>Ring Name: 1989 N2R </a:t>
            </a:r>
            <a:r>
              <a:rPr lang="en-US" sz="1600" b="1" dirty="0" err="1" smtClean="0">
                <a:solidFill>
                  <a:srgbClr val="FFFF00"/>
                </a:solidFill>
              </a:rPr>
              <a:t>Leverrier</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53,200 km</a:t>
            </a:r>
            <a:br>
              <a:rPr lang="en-US" sz="1600" dirty="0" smtClean="0">
                <a:solidFill>
                  <a:srgbClr val="FFFF00"/>
                </a:solidFill>
              </a:rPr>
            </a:br>
            <a:r>
              <a:rPr lang="en-US" sz="1600" dirty="0" smtClean="0">
                <a:solidFill>
                  <a:srgbClr val="FFFF00"/>
                </a:solidFill>
              </a:rPr>
              <a:t>Width: 15 km</a:t>
            </a:r>
            <a:br>
              <a:rPr lang="en-US" sz="1600" dirty="0" smtClean="0">
                <a:solidFill>
                  <a:srgbClr val="FFFF00"/>
                </a:solidFill>
              </a:rPr>
            </a:br>
            <a:r>
              <a:rPr lang="en-US" sz="1600" dirty="0" err="1" smtClean="0">
                <a:solidFill>
                  <a:srgbClr val="FFFF00"/>
                </a:solidFill>
              </a:rPr>
              <a:t>Albedo</a:t>
            </a:r>
            <a:r>
              <a:rPr lang="en-US" sz="1600" dirty="0" smtClean="0">
                <a:solidFill>
                  <a:srgbClr val="FFFF00"/>
                </a:solidFill>
              </a:rPr>
              <a:t>: Low</a:t>
            </a:r>
            <a:br>
              <a:rPr lang="en-US" sz="1600" dirty="0" smtClean="0">
                <a:solidFill>
                  <a:srgbClr val="FFFF00"/>
                </a:solidFill>
              </a:rPr>
            </a:br>
            <a:endParaRPr lang="en-US" sz="1600" dirty="0" smtClean="0">
              <a:solidFill>
                <a:srgbClr val="FFFF00"/>
              </a:solidFill>
            </a:endParaRPr>
          </a:p>
          <a:p>
            <a:pPr eaLnBrk="1" hangingPunct="1">
              <a:buNone/>
            </a:pPr>
            <a:r>
              <a:rPr lang="en-US" sz="1600" b="1" dirty="0" smtClean="0">
                <a:solidFill>
                  <a:srgbClr val="FFFF00"/>
                </a:solidFill>
              </a:rPr>
              <a:t>Ring Name: </a:t>
            </a:r>
            <a:r>
              <a:rPr lang="en-US" sz="1600" b="1" dirty="0" err="1" smtClean="0">
                <a:solidFill>
                  <a:srgbClr val="FFFF00"/>
                </a:solidFill>
              </a:rPr>
              <a:t>Lassell</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55,400 km</a:t>
            </a:r>
            <a:br>
              <a:rPr lang="en-US" sz="1600" dirty="0" smtClean="0">
                <a:solidFill>
                  <a:srgbClr val="FFFF00"/>
                </a:solidFill>
              </a:rPr>
            </a:br>
            <a:r>
              <a:rPr lang="en-US" sz="1600" dirty="0" smtClean="0">
                <a:solidFill>
                  <a:srgbClr val="FFFF00"/>
                </a:solidFill>
              </a:rPr>
              <a:t>Width: - km</a:t>
            </a:r>
            <a:br>
              <a:rPr lang="en-US" sz="1600" dirty="0" smtClean="0">
                <a:solidFill>
                  <a:srgbClr val="FFFF00"/>
                </a:solidFill>
              </a:rPr>
            </a:br>
            <a:r>
              <a:rPr lang="en-US" sz="1600" dirty="0" err="1" smtClean="0">
                <a:solidFill>
                  <a:srgbClr val="FFFF00"/>
                </a:solidFill>
              </a:rPr>
              <a:t>Albedo</a:t>
            </a:r>
            <a:r>
              <a:rPr lang="en-US" sz="1600" dirty="0" smtClean="0">
                <a:solidFill>
                  <a:srgbClr val="FFFF00"/>
                </a:solidFill>
              </a:rPr>
              <a:t>: Low</a:t>
            </a:r>
            <a:br>
              <a:rPr lang="en-US" sz="1600" dirty="0" smtClean="0">
                <a:solidFill>
                  <a:srgbClr val="FFFF00"/>
                </a:solidFill>
              </a:rPr>
            </a:br>
            <a:endParaRPr lang="en-US" sz="1600" dirty="0" smtClean="0">
              <a:solidFill>
                <a:srgbClr val="FFFF00"/>
              </a:solidFill>
            </a:endParaRPr>
          </a:p>
          <a:p>
            <a:pPr eaLnBrk="1" hangingPunct="1">
              <a:buNone/>
            </a:pPr>
            <a:r>
              <a:rPr lang="en-US" sz="1600" b="1" dirty="0" smtClean="0">
                <a:solidFill>
                  <a:srgbClr val="FFFF00"/>
                </a:solidFill>
              </a:rPr>
              <a:t>Ring Name: </a:t>
            </a:r>
            <a:r>
              <a:rPr lang="en-US" sz="1600" b="1" dirty="0" err="1" smtClean="0">
                <a:solidFill>
                  <a:srgbClr val="FFFF00"/>
                </a:solidFill>
              </a:rPr>
              <a:t>Arago</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57,600 km</a:t>
            </a:r>
            <a:br>
              <a:rPr lang="en-US" sz="1600" dirty="0" smtClean="0">
                <a:solidFill>
                  <a:srgbClr val="FFFF00"/>
                </a:solidFill>
              </a:rPr>
            </a:br>
            <a:r>
              <a:rPr lang="en-US" sz="1600" dirty="0" smtClean="0">
                <a:solidFill>
                  <a:srgbClr val="FFFF00"/>
                </a:solidFill>
              </a:rPr>
              <a:t>Width: - km</a:t>
            </a:r>
            <a:br>
              <a:rPr lang="en-US" sz="1600" dirty="0" smtClean="0">
                <a:solidFill>
                  <a:srgbClr val="FFFF00"/>
                </a:solidFill>
              </a:rPr>
            </a:br>
            <a:r>
              <a:rPr lang="en-US" sz="1600" dirty="0" err="1" smtClean="0">
                <a:solidFill>
                  <a:srgbClr val="FFFF00"/>
                </a:solidFill>
              </a:rPr>
              <a:t>Albedo</a:t>
            </a:r>
            <a:r>
              <a:rPr lang="en-US" sz="1600" dirty="0" smtClean="0">
                <a:solidFill>
                  <a:srgbClr val="FFFF00"/>
                </a:solidFill>
              </a:rPr>
              <a:t>: Low</a:t>
            </a:r>
            <a:br>
              <a:rPr lang="en-US" sz="1600" dirty="0" smtClean="0">
                <a:solidFill>
                  <a:srgbClr val="FFFF00"/>
                </a:solidFill>
              </a:rPr>
            </a:br>
            <a:endParaRPr lang="en-US" sz="1600" dirty="0" smtClean="0">
              <a:solidFill>
                <a:srgbClr val="FFFF00"/>
              </a:solidFill>
            </a:endParaRPr>
          </a:p>
          <a:p>
            <a:pPr eaLnBrk="1" hangingPunct="1">
              <a:buNone/>
            </a:pPr>
            <a:r>
              <a:rPr lang="en-US" sz="1600" b="1" dirty="0" smtClean="0">
                <a:solidFill>
                  <a:srgbClr val="FFFF00"/>
                </a:solidFill>
              </a:rPr>
              <a:t>Ring Name: 1989 N1R Adams</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57,600 km</a:t>
            </a:r>
            <a:br>
              <a:rPr lang="en-US" sz="1600" dirty="0" smtClean="0">
                <a:solidFill>
                  <a:srgbClr val="FFFF00"/>
                </a:solidFill>
              </a:rPr>
            </a:br>
            <a:r>
              <a:rPr lang="en-US" sz="1600" dirty="0" smtClean="0">
                <a:solidFill>
                  <a:srgbClr val="FFFF00"/>
                </a:solidFill>
              </a:rPr>
              <a:t>Width: - km</a:t>
            </a:r>
            <a:br>
              <a:rPr lang="en-US" sz="1600" dirty="0" smtClean="0">
                <a:solidFill>
                  <a:srgbClr val="FFFF00"/>
                </a:solidFill>
              </a:rPr>
            </a:br>
            <a:r>
              <a:rPr lang="en-US" sz="1600" dirty="0" smtClean="0">
                <a:solidFill>
                  <a:srgbClr val="FFFF00"/>
                </a:solidFill>
              </a:rPr>
              <a:t/>
            </a:r>
            <a:br>
              <a:rPr lang="en-US" sz="1600" dirty="0" smtClean="0">
                <a:solidFill>
                  <a:srgbClr val="FFFF00"/>
                </a:solidFill>
              </a:rPr>
            </a:br>
            <a:endParaRPr lang="en-US" sz="2000" dirty="0" smtClean="0">
              <a:solidFill>
                <a:schemeClr val="bg1">
                  <a:lumMod val="85000"/>
                </a:schemeClr>
              </a:solidFill>
            </a:endParaRPr>
          </a:p>
        </p:txBody>
      </p:sp>
      <p:sp>
        <p:nvSpPr>
          <p:cNvPr id="8" name="テキスト ボックス 7"/>
          <p:cNvSpPr txBox="1"/>
          <p:nvPr/>
        </p:nvSpPr>
        <p:spPr>
          <a:xfrm>
            <a:off x="4876800" y="1886664"/>
            <a:ext cx="4343400" cy="5047536"/>
          </a:xfrm>
          <a:prstGeom prst="rect">
            <a:avLst/>
          </a:prstGeom>
          <a:noFill/>
        </p:spPr>
        <p:txBody>
          <a:bodyPr wrap="square" rtlCol="0">
            <a:spAutoFit/>
          </a:bodyPr>
          <a:lstStyle/>
          <a:p>
            <a:pPr eaLnBrk="1" hangingPunct="1">
              <a:buNone/>
            </a:pPr>
            <a:r>
              <a:rPr lang="en-US" sz="1600" b="1" dirty="0" smtClean="0">
                <a:solidFill>
                  <a:srgbClr val="FFFF00"/>
                </a:solidFill>
              </a:rPr>
              <a:t>Ring Name: </a:t>
            </a:r>
            <a:r>
              <a:rPr lang="en-US" sz="1600" b="1" dirty="0" err="1" smtClean="0">
                <a:solidFill>
                  <a:srgbClr val="FFFF00"/>
                </a:solidFill>
              </a:rPr>
              <a:t>Liberte</a:t>
            </a:r>
            <a:r>
              <a:rPr lang="en-US" sz="1600" b="1" dirty="0" smtClean="0">
                <a:solidFill>
                  <a:srgbClr val="FFFF00"/>
                </a:solidFill>
              </a:rPr>
              <a:t> ("Leading" Adams arc)</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62,930 km</a:t>
            </a:r>
            <a:br>
              <a:rPr lang="en-US" sz="1600" dirty="0" smtClean="0">
                <a:solidFill>
                  <a:srgbClr val="FFFF00"/>
                </a:solidFill>
              </a:rPr>
            </a:br>
            <a:r>
              <a:rPr lang="en-US" sz="1600" dirty="0" smtClean="0">
                <a:solidFill>
                  <a:srgbClr val="FFFF00"/>
                </a:solidFill>
              </a:rPr>
              <a:t>Width: &lt; 50 km</a:t>
            </a:r>
            <a:br>
              <a:rPr lang="en-US" sz="1600" dirty="0" smtClean="0">
                <a:solidFill>
                  <a:srgbClr val="FFFF00"/>
                </a:solidFill>
              </a:rPr>
            </a:br>
            <a:r>
              <a:rPr lang="en-US" sz="1600" dirty="0" err="1" smtClean="0">
                <a:solidFill>
                  <a:srgbClr val="FFFF00"/>
                </a:solidFill>
              </a:rPr>
              <a:t>Albedo</a:t>
            </a:r>
            <a:r>
              <a:rPr lang="en-US" sz="1600" dirty="0" smtClean="0">
                <a:solidFill>
                  <a:srgbClr val="FFFF00"/>
                </a:solidFill>
              </a:rPr>
              <a:t>: Low</a:t>
            </a:r>
            <a:br>
              <a:rPr lang="en-US" sz="1600" dirty="0" smtClean="0">
                <a:solidFill>
                  <a:srgbClr val="FFFF00"/>
                </a:solidFill>
              </a:rPr>
            </a:br>
            <a:r>
              <a:rPr lang="en-US" sz="1600" dirty="0" smtClean="0">
                <a:solidFill>
                  <a:srgbClr val="FFFF00"/>
                </a:solidFill>
              </a:rPr>
              <a:t/>
            </a:r>
            <a:br>
              <a:rPr lang="en-US" sz="1600" dirty="0" smtClean="0">
                <a:solidFill>
                  <a:srgbClr val="FFFF00"/>
                </a:solidFill>
              </a:rPr>
            </a:br>
            <a:r>
              <a:rPr lang="en-US" sz="1600" b="1" dirty="0" smtClean="0">
                <a:solidFill>
                  <a:srgbClr val="FFFF00"/>
                </a:solidFill>
              </a:rPr>
              <a:t>Ring Name: </a:t>
            </a:r>
            <a:r>
              <a:rPr lang="en-US" sz="1600" b="1" dirty="0" err="1" smtClean="0">
                <a:solidFill>
                  <a:srgbClr val="FFFF00"/>
                </a:solidFill>
              </a:rPr>
              <a:t>Egalite</a:t>
            </a:r>
            <a:r>
              <a:rPr lang="en-US" sz="1600" b="1" dirty="0" smtClean="0">
                <a:solidFill>
                  <a:srgbClr val="FFFF00"/>
                </a:solidFill>
              </a:rPr>
              <a:t> ("Equidistant" Adams arc)</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62,900 km</a:t>
            </a:r>
            <a:br>
              <a:rPr lang="en-US" sz="1600" dirty="0" smtClean="0">
                <a:solidFill>
                  <a:srgbClr val="FFFF00"/>
                </a:solidFill>
              </a:rPr>
            </a:br>
            <a:r>
              <a:rPr lang="en-US" sz="1600" dirty="0" smtClean="0">
                <a:solidFill>
                  <a:srgbClr val="FFFF00"/>
                </a:solidFill>
              </a:rPr>
              <a:t>Width: - km</a:t>
            </a:r>
            <a:br>
              <a:rPr lang="en-US" sz="1600" dirty="0" smtClean="0">
                <a:solidFill>
                  <a:srgbClr val="FFFF00"/>
                </a:solidFill>
              </a:rPr>
            </a:br>
            <a:r>
              <a:rPr lang="en-US" sz="1600" dirty="0" smtClean="0">
                <a:solidFill>
                  <a:srgbClr val="FFFF00"/>
                </a:solidFill>
              </a:rPr>
              <a:t/>
            </a:r>
            <a:br>
              <a:rPr lang="en-US" sz="1600" dirty="0" smtClean="0">
                <a:solidFill>
                  <a:srgbClr val="FFFF00"/>
                </a:solidFill>
              </a:rPr>
            </a:br>
            <a:r>
              <a:rPr lang="en-US" sz="1600" b="1" dirty="0" smtClean="0">
                <a:solidFill>
                  <a:srgbClr val="FFFF00"/>
                </a:solidFill>
              </a:rPr>
              <a:t>Ring Name: </a:t>
            </a:r>
            <a:r>
              <a:rPr lang="en-US" sz="1600" b="1" dirty="0" err="1" smtClean="0">
                <a:solidFill>
                  <a:srgbClr val="FFFF00"/>
                </a:solidFill>
              </a:rPr>
              <a:t>Fraternite</a:t>
            </a:r>
            <a:r>
              <a:rPr lang="en-US" sz="1600" b="1" dirty="0" smtClean="0">
                <a:solidFill>
                  <a:srgbClr val="FFFF00"/>
                </a:solidFill>
              </a:rPr>
              <a:t> ("Following" Adams arc)</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62,900 km</a:t>
            </a:r>
            <a:br>
              <a:rPr lang="en-US" sz="1600" dirty="0" smtClean="0">
                <a:solidFill>
                  <a:srgbClr val="FFFF00"/>
                </a:solidFill>
              </a:rPr>
            </a:br>
            <a:r>
              <a:rPr lang="en-US" sz="1600" dirty="0" smtClean="0">
                <a:solidFill>
                  <a:srgbClr val="FFFF00"/>
                </a:solidFill>
              </a:rPr>
              <a:t/>
            </a:r>
            <a:br>
              <a:rPr lang="en-US" sz="1600" dirty="0" smtClean="0">
                <a:solidFill>
                  <a:srgbClr val="FFFF00"/>
                </a:solidFill>
              </a:rPr>
            </a:br>
            <a:r>
              <a:rPr lang="en-US" sz="1600" b="1" dirty="0" smtClean="0">
                <a:solidFill>
                  <a:srgbClr val="FFFF00"/>
                </a:solidFill>
              </a:rPr>
              <a:t>Ring Name: Courage (arc)</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Distance*: 62,900 km</a:t>
            </a:r>
            <a:br>
              <a:rPr lang="en-US" sz="1600" dirty="0" smtClean="0">
                <a:solidFill>
                  <a:srgbClr val="FFFF00"/>
                </a:solidFill>
              </a:rPr>
            </a:br>
            <a:r>
              <a:rPr lang="en-US" sz="1600" dirty="0" smtClean="0">
                <a:solidFill>
                  <a:srgbClr val="FFFF00"/>
                </a:solidFill>
              </a:rPr>
              <a:t>Width: - km</a:t>
            </a:r>
            <a:br>
              <a:rPr lang="en-US" sz="1600" dirty="0" smtClean="0">
                <a:solidFill>
                  <a:srgbClr val="FFFF00"/>
                </a:solidFill>
              </a:rPr>
            </a:br>
            <a:r>
              <a:rPr lang="en-US" sz="1600" dirty="0" smtClean="0">
                <a:solidFill>
                  <a:srgbClr val="FFFF00"/>
                </a:solidFill>
              </a:rPr>
              <a:t/>
            </a:r>
            <a:br>
              <a:rPr lang="en-US" sz="1600" dirty="0" smtClean="0">
                <a:solidFill>
                  <a:srgbClr val="FFFF00"/>
                </a:solidFill>
              </a:rPr>
            </a:br>
            <a:r>
              <a:rPr lang="en-US" sz="1600" dirty="0" smtClean="0">
                <a:solidFill>
                  <a:srgbClr val="FFFF00"/>
                </a:solidFill>
              </a:rPr>
              <a:t>* The distance is measured from the planet center to the start of the ring</a:t>
            </a:r>
            <a:r>
              <a:rPr lang="en-US" dirty="0" smtClean="0">
                <a:solidFill>
                  <a:srgbClr val="FFFF00"/>
                </a:solidFill>
              </a:rPr>
              <a:t>. </a:t>
            </a:r>
          </a:p>
        </p:txBody>
      </p:sp>
      <p:pic>
        <p:nvPicPr>
          <p:cNvPr id="6146" name="Picture 2" descr="http://solarsystem.nasa.gov/planets/images/inset-neptune-rings-large.gif"/>
          <p:cNvPicPr>
            <a:picLocks noChangeAspect="1" noChangeArrowheads="1"/>
          </p:cNvPicPr>
          <p:nvPr/>
        </p:nvPicPr>
        <p:blipFill>
          <a:blip r:embed="rId3"/>
          <a:srcRect/>
          <a:stretch>
            <a:fillRect/>
          </a:stretch>
        </p:blipFill>
        <p:spPr bwMode="auto">
          <a:xfrm>
            <a:off x="2743200" y="2057400"/>
            <a:ext cx="1938421" cy="1905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0" name="テキスト ボックス 9"/>
          <p:cNvSpPr txBox="1"/>
          <p:nvPr/>
        </p:nvSpPr>
        <p:spPr>
          <a:xfrm>
            <a:off x="2286000" y="5704582"/>
            <a:ext cx="2438400" cy="1077218"/>
          </a:xfrm>
          <a:prstGeom prst="rect">
            <a:avLst/>
          </a:prstGeom>
          <a:ln>
            <a:solidFill>
              <a:schemeClr val="bg1">
                <a:lumMod val="95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solidFill>
                  <a:schemeClr val="tx1">
                    <a:lumMod val="50000"/>
                    <a:lumOff val="50000"/>
                  </a:schemeClr>
                </a:solidFill>
              </a:rPr>
              <a:t>This Voyager image, FDS 11412.51, shows the three main arcs in Neptune's Adams Ring</a:t>
            </a:r>
            <a:endParaRPr kumimoji="1" lang="ja-JP" altLang="en-US" sz="1600" dirty="0">
              <a:solidFill>
                <a:schemeClr val="tx1">
                  <a:lumMod val="50000"/>
                  <a:lumOff val="50000"/>
                </a:schemeClr>
              </a:solidFill>
            </a:endParaRPr>
          </a:p>
        </p:txBody>
      </p:sp>
      <p:sp>
        <p:nvSpPr>
          <p:cNvPr id="12" name="右矢印 11"/>
          <p:cNvSpPr/>
          <p:nvPr/>
        </p:nvSpPr>
        <p:spPr>
          <a:xfrm rot="16200000">
            <a:off x="2895600" y="4572000"/>
            <a:ext cx="1371600" cy="609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ransition spd="slow">
    <p:plus/>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1812</TotalTime>
  <Words>952</Words>
  <Application>Microsoft PowerPoint</Application>
  <PresentationFormat>Pokaz na ekranie (4:3)</PresentationFormat>
  <Paragraphs>150</Paragraphs>
  <Slides>11</Slides>
  <Notes>10</Notes>
  <HiddenSlides>0</HiddenSlides>
  <MMClips>0</MMClips>
  <ScaleCrop>false</ScaleCrop>
  <HeadingPairs>
    <vt:vector size="4" baseType="variant">
      <vt:variant>
        <vt:lpstr>Motyw</vt:lpstr>
      </vt:variant>
      <vt:variant>
        <vt:i4>1</vt:i4>
      </vt:variant>
      <vt:variant>
        <vt:lpstr>Tytuły slajdów</vt:lpstr>
      </vt:variant>
      <vt:variant>
        <vt:i4>11</vt:i4>
      </vt:variant>
    </vt:vector>
  </HeadingPairs>
  <TitlesOfParts>
    <vt:vector size="12" baseType="lpstr">
      <vt:lpstr>Default Design</vt:lpstr>
      <vt:lpstr>Neptune</vt:lpstr>
      <vt:lpstr>History</vt:lpstr>
      <vt:lpstr>Solar System</vt:lpstr>
      <vt:lpstr>Planet Measurements</vt:lpstr>
      <vt:lpstr>Composition and Atmosphere</vt:lpstr>
      <vt:lpstr>Surface Conditions</vt:lpstr>
      <vt:lpstr>Moons</vt:lpstr>
      <vt:lpstr>Triton</vt:lpstr>
      <vt:lpstr>Rings</vt:lpstr>
      <vt:lpstr>Exploration</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Planet</dc:title>
  <dc:creator>Sean Gardinier</dc:creator>
  <cp:lastModifiedBy>nauczyciel006n</cp:lastModifiedBy>
  <cp:revision>80</cp:revision>
  <dcterms:created xsi:type="dcterms:W3CDTF">2006-05-31T15:39:58Z</dcterms:created>
  <dcterms:modified xsi:type="dcterms:W3CDTF">2009-01-26T11:13:44Z</dcterms:modified>
</cp:coreProperties>
</file>